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6" r:id="rId2"/>
    <p:sldId id="271" r:id="rId3"/>
    <p:sldId id="308" r:id="rId4"/>
    <p:sldId id="274" r:id="rId5"/>
    <p:sldId id="330" r:id="rId6"/>
    <p:sldId id="275" r:id="rId7"/>
    <p:sldId id="297" r:id="rId8"/>
    <p:sldId id="300" r:id="rId9"/>
    <p:sldId id="276" r:id="rId10"/>
    <p:sldId id="306" r:id="rId11"/>
    <p:sldId id="280" r:id="rId12"/>
    <p:sldId id="333" r:id="rId13"/>
    <p:sldId id="282" r:id="rId14"/>
    <p:sldId id="284" r:id="rId15"/>
    <p:sldId id="283" r:id="rId16"/>
    <p:sldId id="294" r:id="rId17"/>
    <p:sldId id="304" r:id="rId18"/>
    <p:sldId id="307" r:id="rId19"/>
    <p:sldId id="298" r:id="rId20"/>
    <p:sldId id="334" r:id="rId21"/>
    <p:sldId id="299" r:id="rId22"/>
    <p:sldId id="335" r:id="rId23"/>
    <p:sldId id="336" r:id="rId24"/>
    <p:sldId id="312" r:id="rId25"/>
    <p:sldId id="337" r:id="rId26"/>
    <p:sldId id="339" r:id="rId27"/>
    <p:sldId id="340" r:id="rId28"/>
    <p:sldId id="338" r:id="rId29"/>
    <p:sldId id="323" r:id="rId30"/>
    <p:sldId id="324" r:id="rId31"/>
    <p:sldId id="325" r:id="rId32"/>
    <p:sldId id="311" r:id="rId33"/>
    <p:sldId id="322" r:id="rId34"/>
    <p:sldId id="319" r:id="rId35"/>
    <p:sldId id="320" r:id="rId36"/>
    <p:sldId id="288" r:id="rId37"/>
    <p:sldId id="326" r:id="rId38"/>
    <p:sldId id="327" r:id="rId39"/>
    <p:sldId id="328" r:id="rId40"/>
    <p:sldId id="316" r:id="rId41"/>
    <p:sldId id="317" r:id="rId42"/>
    <p:sldId id="321" r:id="rId43"/>
    <p:sldId id="313" r:id="rId44"/>
    <p:sldId id="314" r:id="rId45"/>
    <p:sldId id="309" r:id="rId46"/>
    <p:sldId id="332" r:id="rId47"/>
    <p:sldId id="303" r:id="rId48"/>
    <p:sldId id="258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3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성훈" initials="이" lastIdx="3" clrIdx="0">
    <p:extLst>
      <p:ext uri="{19B8F6BF-5375-455C-9EA6-DF929625EA0E}">
        <p15:presenceInfo xmlns:p15="http://schemas.microsoft.com/office/powerpoint/2012/main" userId="이성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C68"/>
    <a:srgbClr val="D7D7D7"/>
    <a:srgbClr val="B1B1B1"/>
    <a:srgbClr val="FF4D62"/>
    <a:srgbClr val="FBE9E9"/>
    <a:srgbClr val="FF0000"/>
    <a:srgbClr val="FE0C0B"/>
    <a:srgbClr val="F7F6F3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7" autoAdjust="0"/>
    <p:restoredTop sz="90920" autoAdjust="0"/>
  </p:normalViewPr>
  <p:slideViewPr>
    <p:cSldViewPr snapToGrid="0">
      <p:cViewPr varScale="1">
        <p:scale>
          <a:sx n="70" d="100"/>
          <a:sy n="70" d="100"/>
        </p:scale>
        <p:origin x="336" y="90"/>
      </p:cViewPr>
      <p:guideLst>
        <p:guide orient="horz" pos="3263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4T17:19:29.124" idx="1">
    <p:pos x="9706" y="118"/>
    <p:text>1.   로그인 유저가 좋아요 클릭시 Likes 테이블 데이터 삽입</p:text>
    <p:extLst>
      <p:ext uri="{C676402C-5697-4E1C-873F-D02D1690AC5C}">
        <p15:threadingInfo xmlns:p15="http://schemas.microsoft.com/office/powerpoint/2012/main" timeZoneBias="-540"/>
      </p:ext>
    </p:extLst>
  </p:cm>
  <p:cm authorId="1" dt="2022-01-14T17:19:39.571" idx="2">
    <p:pos x="9802" y="118"/>
    <p:text>2. 로그인 유저와 선택한 게시물 번호를 파라미터로 주고  
한 게시물에 좋아요 한 아이디 모두 보여주기
현재 유저와 게시글에 좋아요 한 유무 카운트로 반환</p:text>
    <p:extLst>
      <p:ext uri="{C676402C-5697-4E1C-873F-D02D1690AC5C}">
        <p15:threadingInfo xmlns:p15="http://schemas.microsoft.com/office/powerpoint/2012/main" timeZoneBias="-540"/>
      </p:ext>
    </p:extLst>
  </p:cm>
  <p:cm authorId="1" dt="2022-01-14T17:19:59.139" idx="3">
    <p:pos x="9900" y="120"/>
    <p:text>3. Map 에 result 저장해서 해당유저가 좋아요 한 유무를 페이지 로드시 바로 결과 받아옴 
-&gt; map.result가 1이면 색 채워져있고(유저가 좋아요 누름),
                             0이면 색 비워져있음(좋아요 안누름) 확인 가능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68447-071E-42BB-BBBB-2175D0400EA7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2B00B-812D-4368-A188-ABC5E8063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B00B-812D-4368-A188-ABC5E8063E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7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B00B-812D-4368-A188-ABC5E8063E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2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B00B-812D-4368-A188-ABC5E8063E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2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jp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02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15A"/>
            </a:gs>
            <a:gs pos="63000">
              <a:srgbClr val="FE525E"/>
            </a:gs>
            <a:gs pos="83000">
              <a:srgbClr val="FE4C60"/>
            </a:gs>
            <a:gs pos="100000">
              <a:srgbClr val="FE44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33500"/>
            <a:ext cx="5424540" cy="29939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76400" y="3443738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프로젝트 기획서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371600" y="8877300"/>
            <a:ext cx="1688253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71599" y="8923019"/>
            <a:ext cx="1013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Version 3.0 Final Update 2022.01.10 Produced by </a:t>
            </a:r>
            <a:r>
              <a:rPr lang="en-US" altLang="ko-KR" sz="2000" dirty="0" err="1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NearBy</a:t>
            </a:r>
            <a:r>
              <a:rPr lang="en-US" altLang="ko-KR" sz="2000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AD Dept.</a:t>
            </a:r>
            <a:endParaRPr lang="ko-KR" altLang="en-US" sz="2000" dirty="0">
              <a:solidFill>
                <a:srgbClr val="FFFFFF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67155" y="901451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Copyright</a:t>
            </a:r>
            <a:r>
              <a:rPr lang="ko-KR" altLang="en-US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© </a:t>
            </a:r>
            <a:r>
              <a:rPr lang="en-US" altLang="ko-KR" dirty="0" err="1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NearBy</a:t>
            </a:r>
            <a:r>
              <a:rPr lang="en-US" altLang="ko-KR" dirty="0">
                <a:solidFill>
                  <a:srgbClr val="FFFFFF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Corp.</a:t>
            </a:r>
            <a:endParaRPr lang="ko-KR" altLang="en-US" dirty="0">
              <a:solidFill>
                <a:srgbClr val="FFFFFF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9938" y="1633835"/>
            <a:ext cx="562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내 주변의 빠른 소식통</a:t>
            </a:r>
          </a:p>
        </p:txBody>
      </p:sp>
    </p:spTree>
    <p:extLst>
      <p:ext uri="{BB962C8B-B14F-4D97-AF65-F5344CB8AC3E}">
        <p14:creationId xmlns:p14="http://schemas.microsoft.com/office/powerpoint/2010/main" val="21616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502010"/>
            <a:ext cx="5970358" cy="7364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1" y="2324100"/>
            <a:ext cx="7097831" cy="2717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5610" y="6057900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02  </a:t>
            </a:r>
            <a:r>
              <a:rPr lang="ko-KR" altLang="en-US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상세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Flow Chart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6077" y="713601"/>
            <a:ext cx="646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서비스 흐름도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79" y="1569816"/>
            <a:ext cx="13076755" cy="8363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4523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데이터베이스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3143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테이블 관계도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257" y="1522232"/>
            <a:ext cx="10363200" cy="85111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257" y="1522232"/>
            <a:ext cx="10363200" cy="8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데이터베이스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3143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테이블 상세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35195"/>
              </p:ext>
            </p:extLst>
          </p:nvPr>
        </p:nvGraphicFramePr>
        <p:xfrm>
          <a:off x="9678571" y="1649858"/>
          <a:ext cx="7934127" cy="6733230"/>
        </p:xfrm>
        <a:graphic>
          <a:graphicData uri="http://schemas.openxmlformats.org/drawingml/2006/table">
            <a:tbl>
              <a:tblPr/>
              <a:tblGrid>
                <a:gridCol w="1820674">
                  <a:extLst>
                    <a:ext uri="{9D8B030D-6E8A-4147-A177-3AD203B41FA5}">
                      <a16:colId xmlns:a16="http://schemas.microsoft.com/office/drawing/2014/main" val="869795900"/>
                    </a:ext>
                  </a:extLst>
                </a:gridCol>
                <a:gridCol w="2288368">
                  <a:extLst>
                    <a:ext uri="{9D8B030D-6E8A-4147-A177-3AD203B41FA5}">
                      <a16:colId xmlns:a16="http://schemas.microsoft.com/office/drawing/2014/main" val="1195830470"/>
                    </a:ext>
                  </a:extLst>
                </a:gridCol>
                <a:gridCol w="1069019">
                  <a:extLst>
                    <a:ext uri="{9D8B030D-6E8A-4147-A177-3AD203B41FA5}">
                      <a16:colId xmlns:a16="http://schemas.microsoft.com/office/drawing/2014/main" val="1116947982"/>
                    </a:ext>
                  </a:extLst>
                </a:gridCol>
                <a:gridCol w="2756066">
                  <a:extLst>
                    <a:ext uri="{9D8B030D-6E8A-4147-A177-3AD203B41FA5}">
                      <a16:colId xmlns:a16="http://schemas.microsoft.com/office/drawing/2014/main" val="1430669392"/>
                    </a:ext>
                  </a:extLst>
                </a:gridCol>
              </a:tblGrid>
              <a:tr h="102938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BOARD (</a:t>
                      </a:r>
                      <a:r>
                        <a:rPr lang="ko-KR" altLang="en-US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r>
                        <a:rPr lang="en-US" altLang="ko-K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58194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216565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B_NO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번호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41474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MEMBER_ID)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347945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CONTENT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VARCHAR(4000)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961392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IP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VARCHAR(40)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아이피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78313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LOCATION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VARCHAR(200)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위치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99578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ORIGIN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VARCHAR(100)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원래 파일 이름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95977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SAVED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VARCHAR(100)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저장된 파일 이름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92590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PATH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VARCHAR(200)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파일 경로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575513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LIKES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93911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CREATED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작성일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12235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MODIFIED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수정일</a:t>
                      </a:r>
                    </a:p>
                  </a:txBody>
                  <a:tcPr marL="16876" marR="16876" marT="16876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77222"/>
                  </a:ext>
                </a:extLst>
              </a:tr>
              <a:tr h="438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STATE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상태</a:t>
                      </a:r>
                    </a:p>
                  </a:txBody>
                  <a:tcPr marL="16876" marR="16876" marT="168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05548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08024"/>
              </p:ext>
            </p:extLst>
          </p:nvPr>
        </p:nvGraphicFramePr>
        <p:xfrm>
          <a:off x="673015" y="1635789"/>
          <a:ext cx="8034886" cy="6045179"/>
        </p:xfrm>
        <a:graphic>
          <a:graphicData uri="http://schemas.openxmlformats.org/drawingml/2006/table">
            <a:tbl>
              <a:tblPr/>
              <a:tblGrid>
                <a:gridCol w="2339922">
                  <a:extLst>
                    <a:ext uri="{9D8B030D-6E8A-4147-A177-3AD203B41FA5}">
                      <a16:colId xmlns:a16="http://schemas.microsoft.com/office/drawing/2014/main" val="3938884507"/>
                    </a:ext>
                  </a:extLst>
                </a:gridCol>
                <a:gridCol w="2013024">
                  <a:extLst>
                    <a:ext uri="{9D8B030D-6E8A-4147-A177-3AD203B41FA5}">
                      <a16:colId xmlns:a16="http://schemas.microsoft.com/office/drawing/2014/main" val="3283681904"/>
                    </a:ext>
                  </a:extLst>
                </a:gridCol>
                <a:gridCol w="1634506">
                  <a:extLst>
                    <a:ext uri="{9D8B030D-6E8A-4147-A177-3AD203B41FA5}">
                      <a16:colId xmlns:a16="http://schemas.microsoft.com/office/drawing/2014/main" val="2982435084"/>
                    </a:ext>
                  </a:extLst>
                </a:gridCol>
                <a:gridCol w="2047434">
                  <a:extLst>
                    <a:ext uri="{9D8B030D-6E8A-4147-A177-3AD203B41FA5}">
                      <a16:colId xmlns:a16="http://schemas.microsoft.com/office/drawing/2014/main" val="424639900"/>
                    </a:ext>
                  </a:extLst>
                </a:gridCol>
              </a:tblGrid>
              <a:tr h="106269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81682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66649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M_NO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회원번호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10360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UQ, FK, 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782233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PW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39482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NAME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534032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EMAIL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UQ, 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45326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BIRTHDAY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생년월일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294492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PHONE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전화번호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7514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GENDER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성별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385857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STATE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상태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565253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M_CREATED</a:t>
                      </a:r>
                    </a:p>
                  </a:txBody>
                  <a:tcPr marL="17422" marR="17422" marT="1742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가입일</a:t>
                      </a:r>
                    </a:p>
                  </a:txBody>
                  <a:tcPr marL="17422" marR="17422" marT="1742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547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8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데이터베이스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143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테이블 상세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48949"/>
              </p:ext>
            </p:extLst>
          </p:nvPr>
        </p:nvGraphicFramePr>
        <p:xfrm>
          <a:off x="673015" y="1666720"/>
          <a:ext cx="8047543" cy="6745766"/>
        </p:xfrm>
        <a:graphic>
          <a:graphicData uri="http://schemas.openxmlformats.org/drawingml/2006/table">
            <a:tbl>
              <a:tblPr/>
              <a:tblGrid>
                <a:gridCol w="1846699">
                  <a:extLst>
                    <a:ext uri="{9D8B030D-6E8A-4147-A177-3AD203B41FA5}">
                      <a16:colId xmlns:a16="http://schemas.microsoft.com/office/drawing/2014/main" val="869795900"/>
                    </a:ext>
                  </a:extLst>
                </a:gridCol>
                <a:gridCol w="2321080">
                  <a:extLst>
                    <a:ext uri="{9D8B030D-6E8A-4147-A177-3AD203B41FA5}">
                      <a16:colId xmlns:a16="http://schemas.microsoft.com/office/drawing/2014/main" val="1195830470"/>
                    </a:ext>
                  </a:extLst>
                </a:gridCol>
                <a:gridCol w="1084301">
                  <a:extLst>
                    <a:ext uri="{9D8B030D-6E8A-4147-A177-3AD203B41FA5}">
                      <a16:colId xmlns:a16="http://schemas.microsoft.com/office/drawing/2014/main" val="1116947982"/>
                    </a:ext>
                  </a:extLst>
                </a:gridCol>
                <a:gridCol w="2795463">
                  <a:extLst>
                    <a:ext uri="{9D8B030D-6E8A-4147-A177-3AD203B41FA5}">
                      <a16:colId xmlns:a16="http://schemas.microsoft.com/office/drawing/2014/main" val="1430669392"/>
                    </a:ext>
                  </a:extLst>
                </a:gridCol>
              </a:tblGrid>
              <a:tr h="103130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BOARD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58194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216565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B_NO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번호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41474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MEMBER_ID)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347945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CONTENT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VARCHAR(4000)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961392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IP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VARCHAR(40)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아이피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78313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LOCATION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VARCHAR(200)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위치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99578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ORIGIN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VARCHAR(100)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원래 파일 이름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95977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SAVED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VARCHAR(100)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저장된 파일 이름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92590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PATH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VARCHAR(200)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파일 경로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575513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LIKES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93911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CREATED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작성일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12235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MODIFIED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수정일</a:t>
                      </a:r>
                    </a:p>
                  </a:txBody>
                  <a:tcPr marL="16908" marR="16908" marT="16908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77222"/>
                  </a:ext>
                </a:extLst>
              </a:tr>
              <a:tr h="439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STATE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상태</a:t>
                      </a:r>
                    </a:p>
                  </a:txBody>
                  <a:tcPr marL="16908" marR="16908" marT="169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05548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962039"/>
              </p:ext>
            </p:extLst>
          </p:nvPr>
        </p:nvGraphicFramePr>
        <p:xfrm>
          <a:off x="9692640" y="1659383"/>
          <a:ext cx="7877855" cy="4061297"/>
        </p:xfrm>
        <a:graphic>
          <a:graphicData uri="http://schemas.openxmlformats.org/drawingml/2006/table">
            <a:tbl>
              <a:tblPr/>
              <a:tblGrid>
                <a:gridCol w="1833212">
                  <a:extLst>
                    <a:ext uri="{9D8B030D-6E8A-4147-A177-3AD203B41FA5}">
                      <a16:colId xmlns:a16="http://schemas.microsoft.com/office/drawing/2014/main" val="1456564444"/>
                    </a:ext>
                  </a:extLst>
                </a:gridCol>
                <a:gridCol w="2262613">
                  <a:extLst>
                    <a:ext uri="{9D8B030D-6E8A-4147-A177-3AD203B41FA5}">
                      <a16:colId xmlns:a16="http://schemas.microsoft.com/office/drawing/2014/main" val="334434393"/>
                    </a:ext>
                  </a:extLst>
                </a:gridCol>
                <a:gridCol w="1056987">
                  <a:extLst>
                    <a:ext uri="{9D8B030D-6E8A-4147-A177-3AD203B41FA5}">
                      <a16:colId xmlns:a16="http://schemas.microsoft.com/office/drawing/2014/main" val="3173134084"/>
                    </a:ext>
                  </a:extLst>
                </a:gridCol>
                <a:gridCol w="2725043">
                  <a:extLst>
                    <a:ext uri="{9D8B030D-6E8A-4147-A177-3AD203B41FA5}">
                      <a16:colId xmlns:a16="http://schemas.microsoft.com/office/drawing/2014/main" val="4199264395"/>
                    </a:ext>
                  </a:extLst>
                </a:gridCol>
              </a:tblGrid>
              <a:tr h="101950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REPLY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869241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36092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R_NO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번호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45112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MEMBER_ID)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278840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B_NO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번호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693876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R_CONTENT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VARCHAR(1000)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내용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42809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R_CREATED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작성일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71073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R_MODIFIED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수정일</a:t>
                      </a:r>
                    </a:p>
                  </a:txBody>
                  <a:tcPr marL="16713" marR="16713" marT="1671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57986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85435"/>
              </p:ext>
            </p:extLst>
          </p:nvPr>
        </p:nvGraphicFramePr>
        <p:xfrm>
          <a:off x="9692640" y="5685812"/>
          <a:ext cx="7877854" cy="3643468"/>
        </p:xfrm>
        <a:graphic>
          <a:graphicData uri="http://schemas.openxmlformats.org/drawingml/2006/table">
            <a:tbl>
              <a:tblPr/>
              <a:tblGrid>
                <a:gridCol w="1833212">
                  <a:extLst>
                    <a:ext uri="{9D8B030D-6E8A-4147-A177-3AD203B41FA5}">
                      <a16:colId xmlns:a16="http://schemas.microsoft.com/office/drawing/2014/main" val="583116053"/>
                    </a:ext>
                  </a:extLst>
                </a:gridCol>
                <a:gridCol w="2262612">
                  <a:extLst>
                    <a:ext uri="{9D8B030D-6E8A-4147-A177-3AD203B41FA5}">
                      <a16:colId xmlns:a16="http://schemas.microsoft.com/office/drawing/2014/main" val="414036236"/>
                    </a:ext>
                  </a:extLst>
                </a:gridCol>
                <a:gridCol w="1056987">
                  <a:extLst>
                    <a:ext uri="{9D8B030D-6E8A-4147-A177-3AD203B41FA5}">
                      <a16:colId xmlns:a16="http://schemas.microsoft.com/office/drawing/2014/main" val="3487322726"/>
                    </a:ext>
                  </a:extLst>
                </a:gridCol>
                <a:gridCol w="2725043">
                  <a:extLst>
                    <a:ext uri="{9D8B030D-6E8A-4147-A177-3AD203B41FA5}">
                      <a16:colId xmlns:a16="http://schemas.microsoft.com/office/drawing/2014/main" val="1819453242"/>
                    </a:ext>
                  </a:extLst>
                </a:gridCol>
              </a:tblGrid>
              <a:tr h="103621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LIKE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339290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73288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L_NO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 번호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42616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B_NO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번호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380983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MEMBER_ID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52500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LIKE_CHECK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 상태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363081"/>
                  </a:ext>
                </a:extLst>
              </a:tr>
              <a:tr h="434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LIKE_DATE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 누른 날짜</a:t>
                      </a:r>
                    </a:p>
                  </a:txBody>
                  <a:tcPr marL="16713" marR="16713" marT="167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8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7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데이터베이스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3143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테이블 상세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3698"/>
              </p:ext>
            </p:extLst>
          </p:nvPr>
        </p:nvGraphicFramePr>
        <p:xfrm>
          <a:off x="673016" y="1638579"/>
          <a:ext cx="8050463" cy="5986109"/>
        </p:xfrm>
        <a:graphic>
          <a:graphicData uri="http://schemas.openxmlformats.org/drawingml/2006/table">
            <a:tbl>
              <a:tblPr/>
              <a:tblGrid>
                <a:gridCol w="2344459">
                  <a:extLst>
                    <a:ext uri="{9D8B030D-6E8A-4147-A177-3AD203B41FA5}">
                      <a16:colId xmlns:a16="http://schemas.microsoft.com/office/drawing/2014/main" val="3938884507"/>
                    </a:ext>
                  </a:extLst>
                </a:gridCol>
                <a:gridCol w="2016926">
                  <a:extLst>
                    <a:ext uri="{9D8B030D-6E8A-4147-A177-3AD203B41FA5}">
                      <a16:colId xmlns:a16="http://schemas.microsoft.com/office/drawing/2014/main" val="3283681904"/>
                    </a:ext>
                  </a:extLst>
                </a:gridCol>
                <a:gridCol w="1637675">
                  <a:extLst>
                    <a:ext uri="{9D8B030D-6E8A-4147-A177-3AD203B41FA5}">
                      <a16:colId xmlns:a16="http://schemas.microsoft.com/office/drawing/2014/main" val="2982435084"/>
                    </a:ext>
                  </a:extLst>
                </a:gridCol>
                <a:gridCol w="2051403">
                  <a:extLst>
                    <a:ext uri="{9D8B030D-6E8A-4147-A177-3AD203B41FA5}">
                      <a16:colId xmlns:a16="http://schemas.microsoft.com/office/drawing/2014/main" val="424639900"/>
                    </a:ext>
                  </a:extLst>
                </a:gridCol>
              </a:tblGrid>
              <a:tr h="105231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81682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66649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M_NO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회원번호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10360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UQ, FK, 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782233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PW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39482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NAME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534032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EMAIL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UQ, 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45326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BIRTHDAY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생년월일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294492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PHONE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전화번호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7514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GENDER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NN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성별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385857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STATE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상태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565253"/>
                  </a:ext>
                </a:extLst>
              </a:tr>
              <a:tr h="4485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M_CREATED</a:t>
                      </a:r>
                    </a:p>
                  </a:txBody>
                  <a:tcPr marL="17252" marR="17252" marT="17252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DATETIME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가입일</a:t>
                      </a:r>
                    </a:p>
                  </a:txBody>
                  <a:tcPr marL="17252" marR="17252" marT="172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54721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10063"/>
              </p:ext>
            </p:extLst>
          </p:nvPr>
        </p:nvGraphicFramePr>
        <p:xfrm>
          <a:off x="9692641" y="1652649"/>
          <a:ext cx="7848591" cy="4003870"/>
        </p:xfrm>
        <a:graphic>
          <a:graphicData uri="http://schemas.openxmlformats.org/drawingml/2006/table">
            <a:tbl>
              <a:tblPr/>
              <a:tblGrid>
                <a:gridCol w="1697859">
                  <a:extLst>
                    <a:ext uri="{9D8B030D-6E8A-4147-A177-3AD203B41FA5}">
                      <a16:colId xmlns:a16="http://schemas.microsoft.com/office/drawing/2014/main" val="2009335803"/>
                    </a:ext>
                  </a:extLst>
                </a:gridCol>
                <a:gridCol w="2402631">
                  <a:extLst>
                    <a:ext uri="{9D8B030D-6E8A-4147-A177-3AD203B41FA5}">
                      <a16:colId xmlns:a16="http://schemas.microsoft.com/office/drawing/2014/main" val="3589261442"/>
                    </a:ext>
                  </a:extLst>
                </a:gridCol>
                <a:gridCol w="1025120">
                  <a:extLst>
                    <a:ext uri="{9D8B030D-6E8A-4147-A177-3AD203B41FA5}">
                      <a16:colId xmlns:a16="http://schemas.microsoft.com/office/drawing/2014/main" val="642467387"/>
                    </a:ext>
                  </a:extLst>
                </a:gridCol>
                <a:gridCol w="2722981">
                  <a:extLst>
                    <a:ext uri="{9D8B030D-6E8A-4147-A177-3AD203B41FA5}">
                      <a16:colId xmlns:a16="http://schemas.microsoft.com/office/drawing/2014/main" val="4277372307"/>
                    </a:ext>
                  </a:extLst>
                </a:gridCol>
              </a:tblGrid>
              <a:tr h="10050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PROFILE (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37803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91416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P_NO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NN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번호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62698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VAHRCHAR(32)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MEMBER_ID)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660626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P_CONTENT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VAHRCHAR(4000)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자기소개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48266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P_ORIGIN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VAHRCHAR(40)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원래 파일 이름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945280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P_SAVED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VAHRCHAR(200)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저장된 파일 이름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676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P_PATH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VAHRCHAR(100)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파일 경로</a:t>
                      </a:r>
                    </a:p>
                  </a:txBody>
                  <a:tcPr marL="15923" marR="15923" marT="15923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84244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888816"/>
              </p:ext>
            </p:extLst>
          </p:nvPr>
        </p:nvGraphicFramePr>
        <p:xfrm>
          <a:off x="9692640" y="5805422"/>
          <a:ext cx="7848593" cy="2932278"/>
        </p:xfrm>
        <a:graphic>
          <a:graphicData uri="http://schemas.openxmlformats.org/drawingml/2006/table">
            <a:tbl>
              <a:tblPr/>
              <a:tblGrid>
                <a:gridCol w="1697859">
                  <a:extLst>
                    <a:ext uri="{9D8B030D-6E8A-4147-A177-3AD203B41FA5}">
                      <a16:colId xmlns:a16="http://schemas.microsoft.com/office/drawing/2014/main" val="3488383756"/>
                    </a:ext>
                  </a:extLst>
                </a:gridCol>
                <a:gridCol w="2402631">
                  <a:extLst>
                    <a:ext uri="{9D8B030D-6E8A-4147-A177-3AD203B41FA5}">
                      <a16:colId xmlns:a16="http://schemas.microsoft.com/office/drawing/2014/main" val="3865051151"/>
                    </a:ext>
                  </a:extLst>
                </a:gridCol>
                <a:gridCol w="1025121">
                  <a:extLst>
                    <a:ext uri="{9D8B030D-6E8A-4147-A177-3AD203B41FA5}">
                      <a16:colId xmlns:a16="http://schemas.microsoft.com/office/drawing/2014/main" val="4153583436"/>
                    </a:ext>
                  </a:extLst>
                </a:gridCol>
                <a:gridCol w="2722982">
                  <a:extLst>
                    <a:ext uri="{9D8B030D-6E8A-4147-A177-3AD203B41FA5}">
                      <a16:colId xmlns:a16="http://schemas.microsoft.com/office/drawing/2014/main" val="2642448403"/>
                    </a:ext>
                  </a:extLst>
                </a:gridCol>
              </a:tblGrid>
              <a:tr h="102156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 (</a:t>
                      </a:r>
                      <a:r>
                        <a:rPr lang="ko-KR" altLang="en-US" sz="3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팔로워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ko-KR" altLang="en-US" sz="3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93552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TYPE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6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91392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F_NO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INT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번호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76142"/>
                  </a:ext>
                </a:extLst>
              </a:tr>
              <a:tr h="6238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FOLLOWING_ID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FK, NN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 아이디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16790"/>
                  </a:ext>
                </a:extLst>
              </a:tr>
              <a:tr h="428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FOLLOWED_ID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VARCHAR(32)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FK, NN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아이디</a:t>
                      </a:r>
                    </a:p>
                  </a:txBody>
                  <a:tcPr marL="15923" marR="15923" marT="15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49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87549"/>
              </p:ext>
            </p:extLst>
          </p:nvPr>
        </p:nvGraphicFramePr>
        <p:xfrm>
          <a:off x="673016" y="1773139"/>
          <a:ext cx="16939683" cy="7748226"/>
        </p:xfrm>
        <a:graphic>
          <a:graphicData uri="http://schemas.openxmlformats.org/drawingml/2006/table">
            <a:tbl>
              <a:tblPr/>
              <a:tblGrid>
                <a:gridCol w="867556">
                  <a:extLst>
                    <a:ext uri="{9D8B030D-6E8A-4147-A177-3AD203B41FA5}">
                      <a16:colId xmlns:a16="http://schemas.microsoft.com/office/drawing/2014/main" val="1586929667"/>
                    </a:ext>
                  </a:extLst>
                </a:gridCol>
                <a:gridCol w="1589132">
                  <a:extLst>
                    <a:ext uri="{9D8B030D-6E8A-4147-A177-3AD203B41FA5}">
                      <a16:colId xmlns:a16="http://schemas.microsoft.com/office/drawing/2014/main" val="561839551"/>
                    </a:ext>
                  </a:extLst>
                </a:gridCol>
                <a:gridCol w="1839550">
                  <a:extLst>
                    <a:ext uri="{9D8B030D-6E8A-4147-A177-3AD203B41FA5}">
                      <a16:colId xmlns:a16="http://schemas.microsoft.com/office/drawing/2014/main" val="2734979808"/>
                    </a:ext>
                  </a:extLst>
                </a:gridCol>
                <a:gridCol w="5232021">
                  <a:extLst>
                    <a:ext uri="{9D8B030D-6E8A-4147-A177-3AD203B41FA5}">
                      <a16:colId xmlns:a16="http://schemas.microsoft.com/office/drawing/2014/main" val="3701635465"/>
                    </a:ext>
                  </a:extLst>
                </a:gridCol>
                <a:gridCol w="7411424">
                  <a:extLst>
                    <a:ext uri="{9D8B030D-6E8A-4147-A177-3AD203B41FA5}">
                      <a16:colId xmlns:a16="http://schemas.microsoft.com/office/drawing/2014/main" val="112327468"/>
                    </a:ext>
                  </a:extLst>
                </a:gridCol>
              </a:tblGrid>
              <a:tr h="4521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대분류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중분류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세부항목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코멘트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063697"/>
                  </a:ext>
                </a:extLst>
              </a:tr>
              <a:tr h="42918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ID, PW, PW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확인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생년월일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성별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ID, PW,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 정규식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인증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683460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이용약관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약관 동의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필수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선택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필수 약관 동의 시 회원가입 진행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303873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ID/ PW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찾기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찾기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가입시 이메일 입력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인증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95712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PW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찾기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입력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인증 및 임시 비밀번호 발급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6556795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저장하기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쿠키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 시 세션에 정보 저장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01050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자기소개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 업로드 전까지는 기본 이미지 적용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246941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수정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 변경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 프로필 적용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3112129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 수정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가입시 이메일 인증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변경 및 임시 비밀번호 발급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156706"/>
                  </a:ext>
                </a:extLst>
              </a:tr>
              <a:tr h="429181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업로드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사진 첨부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동영상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확장자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PNG, JPEG, GIF, MP4, MPEG, AVI, MOV, M4V, JFIF)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231655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위치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네이버 위치정보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299783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글자수 제한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(4000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Byte)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1097626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 세션에 유저의 좋아요 정보 저장하기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632506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개까지 보이게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604144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599172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작성일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작성일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작성일 순서대로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9026589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상세보기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수정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수정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021109"/>
                  </a:ext>
                </a:extLst>
              </a:tr>
              <a:tr h="429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페이징</a:t>
                      </a: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페이징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페이징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018" marR="13018" marT="130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768509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기능명세서</a:t>
            </a:r>
          </a:p>
        </p:txBody>
      </p:sp>
    </p:spTree>
    <p:extLst>
      <p:ext uri="{BB962C8B-B14F-4D97-AF65-F5344CB8AC3E}">
        <p14:creationId xmlns:p14="http://schemas.microsoft.com/office/powerpoint/2010/main" val="20523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기능명세서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79133"/>
              </p:ext>
            </p:extLst>
          </p:nvPr>
        </p:nvGraphicFramePr>
        <p:xfrm>
          <a:off x="673016" y="1770731"/>
          <a:ext cx="16939681" cy="7643720"/>
        </p:xfrm>
        <a:graphic>
          <a:graphicData uri="http://schemas.openxmlformats.org/drawingml/2006/table">
            <a:tbl>
              <a:tblPr/>
              <a:tblGrid>
                <a:gridCol w="865498">
                  <a:extLst>
                    <a:ext uri="{9D8B030D-6E8A-4147-A177-3AD203B41FA5}">
                      <a16:colId xmlns:a16="http://schemas.microsoft.com/office/drawing/2014/main" val="3600071024"/>
                    </a:ext>
                  </a:extLst>
                </a:gridCol>
                <a:gridCol w="1591190">
                  <a:extLst>
                    <a:ext uri="{9D8B030D-6E8A-4147-A177-3AD203B41FA5}">
                      <a16:colId xmlns:a16="http://schemas.microsoft.com/office/drawing/2014/main" val="2355607815"/>
                    </a:ext>
                  </a:extLst>
                </a:gridCol>
                <a:gridCol w="1839549">
                  <a:extLst>
                    <a:ext uri="{9D8B030D-6E8A-4147-A177-3AD203B41FA5}">
                      <a16:colId xmlns:a16="http://schemas.microsoft.com/office/drawing/2014/main" val="1678801122"/>
                    </a:ext>
                  </a:extLst>
                </a:gridCol>
                <a:gridCol w="5277833">
                  <a:extLst>
                    <a:ext uri="{9D8B030D-6E8A-4147-A177-3AD203B41FA5}">
                      <a16:colId xmlns:a16="http://schemas.microsoft.com/office/drawing/2014/main" val="4276200454"/>
                    </a:ext>
                  </a:extLst>
                </a:gridCol>
                <a:gridCol w="7365611">
                  <a:extLst>
                    <a:ext uri="{9D8B030D-6E8A-4147-A177-3AD203B41FA5}">
                      <a16:colId xmlns:a16="http://schemas.microsoft.com/office/drawing/2014/main" val="2966270382"/>
                    </a:ext>
                  </a:extLst>
                </a:gridCol>
              </a:tblGrid>
              <a:tr h="4354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구분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대분류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중분류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세부항목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코멘트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77859"/>
                  </a:ext>
                </a:extLst>
              </a:tr>
              <a:tr h="4805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검색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검색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계정 검색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3214937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통합 검색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위치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작성일 순서대로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174115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관리자 계정 검색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유저 상세 정보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62210"/>
                  </a:ext>
                </a:extLst>
              </a:tr>
              <a:tr h="48055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유저홈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마이홈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설정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설정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수정 페이지로 이동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1426344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수정 및 삭제는 상세보기에서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535003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유저홈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로그인유저의 팔로잉 정보 가져오기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0402885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유저의 게시물만 가져오기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3114596"/>
                  </a:ext>
                </a:extLst>
              </a:tr>
              <a:tr h="4805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팔로워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팔로워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팔로워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자기소개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유저의 팔로워 정보 가져오기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5468900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필로잉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 사진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자기소개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유저의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팔로잉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정보 가져오기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50041"/>
                  </a:ext>
                </a:extLst>
              </a:tr>
              <a:tr h="4805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관리자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관리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 삭제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유해 게시물 삭제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371236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회원관리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삭제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활성화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비활성화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643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성별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나이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지역별 게시글 통계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5862316"/>
                  </a:ext>
                </a:extLst>
              </a:tr>
              <a:tr h="4805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에러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404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404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URL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오류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"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요청하신 페이지를  찾을 수 없습니다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."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881425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500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500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서버 오류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"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서비스 이용에 불편을 드려 죄송합니다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." 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5379367"/>
                  </a:ext>
                </a:extLst>
              </a:tr>
              <a:tr h="480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NullPointerException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"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세션이 만료되었습니다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 화면으로 이동하시겠습니까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?"</a:t>
                      </a:r>
                    </a:p>
                  </a:txBody>
                  <a:tcPr marL="11844" marR="11844" marT="11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654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6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502010"/>
            <a:ext cx="5970358" cy="7364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1" y="2324100"/>
            <a:ext cx="7097831" cy="2717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5610" y="6057900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03  </a:t>
            </a:r>
            <a:r>
              <a:rPr lang="ko-KR" altLang="en-US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기능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33">
            <a:extLst>
              <a:ext uri="{FF2B5EF4-FFF2-40B4-BE49-F238E27FC236}">
                <a16:creationId xmlns:a16="http://schemas.microsoft.com/office/drawing/2014/main" id="{37677B06-6D66-46D7-A1E3-970329C574EF}"/>
              </a:ext>
            </a:extLst>
          </p:cNvPr>
          <p:cNvSpPr/>
          <p:nvPr/>
        </p:nvSpPr>
        <p:spPr>
          <a:xfrm>
            <a:off x="11353800" y="7144181"/>
            <a:ext cx="4343400" cy="863393"/>
          </a:xfrm>
          <a:prstGeom prst="roundRect">
            <a:avLst/>
          </a:prstGeom>
          <a:solidFill>
            <a:srgbClr val="FC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82C06D2D-4F64-4FC1-BCA9-70A2A728BD02}"/>
              </a:ext>
            </a:extLst>
          </p:cNvPr>
          <p:cNvSpPr/>
          <p:nvPr/>
        </p:nvSpPr>
        <p:spPr>
          <a:xfrm>
            <a:off x="11353800" y="4533900"/>
            <a:ext cx="4038600" cy="863393"/>
          </a:xfrm>
          <a:prstGeom prst="roundRect">
            <a:avLst/>
          </a:prstGeom>
          <a:solidFill>
            <a:srgbClr val="FC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33">
            <a:extLst>
              <a:ext uri="{FF2B5EF4-FFF2-40B4-BE49-F238E27FC236}">
                <a16:creationId xmlns:a16="http://schemas.microsoft.com/office/drawing/2014/main" id="{83E8BA07-4647-4B60-9D67-084776569D9F}"/>
              </a:ext>
            </a:extLst>
          </p:cNvPr>
          <p:cNvSpPr/>
          <p:nvPr/>
        </p:nvSpPr>
        <p:spPr>
          <a:xfrm>
            <a:off x="11353800" y="2123235"/>
            <a:ext cx="4876800" cy="863393"/>
          </a:xfrm>
          <a:prstGeom prst="roundRect">
            <a:avLst/>
          </a:prstGeom>
          <a:solidFill>
            <a:srgbClr val="FC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0252" t="15032" r="31092" b="8208"/>
          <a:stretch/>
        </p:blipFill>
        <p:spPr>
          <a:xfrm>
            <a:off x="1552350" y="1581873"/>
            <a:ext cx="8192356" cy="8014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06200" y="23241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1. 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아이디 </a:t>
            </a:r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비밀번호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정규식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검사</a:t>
            </a: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6324600" y="2774099"/>
            <a:ext cx="4495800" cy="160740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1F5A6-AAEB-4DB6-9EB8-D9183968E584}"/>
              </a:ext>
            </a:extLst>
          </p:cNvPr>
          <p:cNvSpPr txBox="1"/>
          <p:nvPr/>
        </p:nvSpPr>
        <p:spPr>
          <a:xfrm>
            <a:off x="41910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11496472" y="47580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2. 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아이디 쿠키에 저장하기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57BEE-057C-4F50-ABA6-AF34E4B80614}"/>
              </a:ext>
            </a:extLst>
          </p:cNvPr>
          <p:cNvSpPr txBox="1"/>
          <p:nvPr/>
        </p:nvSpPr>
        <p:spPr>
          <a:xfrm>
            <a:off x="11506200" y="7345046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3. 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로그인 시 세션에 정보 저장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DA53A4-50A8-4498-884A-912C3DF40277}"/>
              </a:ext>
            </a:extLst>
          </p:cNvPr>
          <p:cNvCxnSpPr>
            <a:cxnSpLocks/>
          </p:cNvCxnSpPr>
          <p:nvPr/>
        </p:nvCxnSpPr>
        <p:spPr>
          <a:xfrm flipV="1">
            <a:off x="4876800" y="5143500"/>
            <a:ext cx="6096000" cy="14478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8A8E23-9539-4C7E-8144-D6B965900818}"/>
              </a:ext>
            </a:extLst>
          </p:cNvPr>
          <p:cNvCxnSpPr>
            <a:cxnSpLocks/>
          </p:cNvCxnSpPr>
          <p:nvPr/>
        </p:nvCxnSpPr>
        <p:spPr>
          <a:xfrm>
            <a:off x="8348570" y="7658100"/>
            <a:ext cx="254803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6477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목차</a:t>
            </a:r>
            <a:endParaRPr lang="ko-KR" altLang="en-US" sz="2800" dirty="0">
              <a:solidFill>
                <a:srgbClr val="ACADB0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4700" y="65267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 </a:t>
            </a:r>
            <a:r>
              <a:rPr lang="ko-KR" altLang="en-US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프로젝트 소개</a:t>
            </a:r>
            <a:endParaRPr lang="ko-KR" altLang="en-US" sz="2800" dirty="0">
              <a:solidFill>
                <a:srgbClr val="ACADB0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4700" y="13335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소개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팀원 소개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개발 환경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개발 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8257" y="31623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 </a:t>
            </a:r>
            <a:r>
              <a:rPr lang="ko-KR" altLang="en-US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프로젝트 세부 사항</a:t>
            </a:r>
            <a:endParaRPr lang="ko-KR" altLang="en-US" sz="2800" dirty="0">
              <a:solidFill>
                <a:srgbClr val="ACADB0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8257" y="384313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Flow Chart</a:t>
            </a:r>
          </a:p>
          <a:p>
            <a:r>
              <a:rPr lang="en-US" altLang="ko-KR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DataBase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기능명세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디자인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8257" y="567193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  </a:t>
            </a:r>
            <a:r>
              <a:rPr lang="ko-KR" altLang="en-US" sz="2400" dirty="0">
                <a:solidFill>
                  <a:srgbClr val="ACADB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기능 구현</a:t>
            </a:r>
            <a:endParaRPr lang="ko-KR" altLang="en-US" sz="2800" dirty="0">
              <a:solidFill>
                <a:srgbClr val="ACADB0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8257" y="635276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회원가입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마이홈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</a:t>
            </a:r>
            <a:r>
              <a:rPr lang="en-US" altLang="ko-KR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ko-KR" altLang="en-US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팔로잉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게시판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에러페이지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댓글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회원정보수정</a:t>
            </a:r>
            <a:endParaRPr lang="en-US" altLang="ko-KR" dirty="0">
              <a:solidFill>
                <a:srgbClr val="ACADB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35200" y="91821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NearBy</a:t>
            </a:r>
            <a:r>
              <a:rPr lang="en-US" altLang="ko-KR" sz="2800" dirty="0">
                <a:solidFill>
                  <a:srgbClr val="ACADB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Corps.</a:t>
            </a:r>
          </a:p>
        </p:txBody>
      </p:sp>
    </p:spTree>
    <p:extLst>
      <p:ext uri="{BB962C8B-B14F-4D97-AF65-F5344CB8AC3E}">
        <p14:creationId xmlns:p14="http://schemas.microsoft.com/office/powerpoint/2010/main" val="40635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58862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  <a:r>
              <a:rPr lang="en-US" altLang="ko-KR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</a:t>
            </a:r>
            <a:r>
              <a:rPr lang="ko-KR" altLang="en-US" b="1" dirty="0" err="1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제어쿼리</a:t>
            </a:r>
            <a:r>
              <a:rPr lang="en-US" altLang="ko-KR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)</a:t>
            </a:r>
            <a:endParaRPr lang="ko-KR" altLang="en-US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pic>
        <p:nvPicPr>
          <p:cNvPr id="10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00300"/>
            <a:ext cx="16867801" cy="7236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573C77-CF7D-4D29-8DE9-4368B8179284}"/>
              </a:ext>
            </a:extLst>
          </p:cNvPr>
          <p:cNvSpPr txBox="1"/>
          <p:nvPr/>
        </p:nvSpPr>
        <p:spPr>
          <a:xfrm>
            <a:off x="762000" y="1794842"/>
            <a:ext cx="1257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hlinkClick r:id="rId3"/>
              </a:rPr>
              <a:t>https://</a:t>
            </a:r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hlinkClick r:id="rId3"/>
              </a:rPr>
              <a:t>cdnjs.com</a:t>
            </a:r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에서  </a:t>
            </a:r>
            <a:r>
              <a:rPr lang="en-US" altLang="ko-KR" sz="32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jquery</a:t>
            </a:r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-cookie</a:t>
            </a:r>
            <a:r>
              <a:rPr lang="en-US" altLang="ko-KR" sz="32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1.4.1, </a:t>
            </a:r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font-awesome, 5.15.4  </a:t>
            </a:r>
            <a:r>
              <a:rPr lang="ko-KR" altLang="en-US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쿠키 </a:t>
            </a:r>
            <a:r>
              <a:rPr lang="ko-KR" altLang="en-US" sz="32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작업하기정</a:t>
            </a:r>
            <a:r>
              <a:rPr lang="ko-KR" altLang="en-US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5950771" y="799616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41910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073EC2-C52A-4F1A-8A8F-E45263CB6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" t="1651" r="2146" b="8594"/>
          <a:stretch/>
        </p:blipFill>
        <p:spPr>
          <a:xfrm>
            <a:off x="2799417" y="2171700"/>
            <a:ext cx="12689166" cy="75968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573C77-CF7D-4D29-8DE9-4368B8179284}"/>
              </a:ext>
            </a:extLst>
          </p:cNvPr>
          <p:cNvSpPr txBox="1"/>
          <p:nvPr/>
        </p:nvSpPr>
        <p:spPr>
          <a:xfrm>
            <a:off x="2799417" y="1569816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MemberController.java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9" name="그림 8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37780" b="22255"/>
          <a:stretch/>
        </p:blipFill>
        <p:spPr>
          <a:xfrm>
            <a:off x="3096372" y="3592089"/>
            <a:ext cx="5286746" cy="327477"/>
          </a:xfrm>
          <a:prstGeom prst="rect">
            <a:avLst/>
          </a:prstGeom>
        </p:spPr>
      </p:pic>
      <p:pic>
        <p:nvPicPr>
          <p:cNvPr id="11" name="그림 10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0140" r="20247" b="23075"/>
          <a:stretch/>
        </p:blipFill>
        <p:spPr>
          <a:xfrm>
            <a:off x="3120656" y="3987767"/>
            <a:ext cx="6480544" cy="292134"/>
          </a:xfrm>
          <a:prstGeom prst="rect">
            <a:avLst/>
          </a:prstGeom>
        </p:spPr>
      </p:pic>
      <p:pic>
        <p:nvPicPr>
          <p:cNvPr id="13" name="그림 12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0140" r="-37702" b="19168"/>
          <a:stretch/>
        </p:blipFill>
        <p:spPr>
          <a:xfrm>
            <a:off x="3789455" y="4403023"/>
            <a:ext cx="15804831" cy="460367"/>
          </a:xfrm>
          <a:prstGeom prst="rect">
            <a:avLst/>
          </a:prstGeom>
        </p:spPr>
      </p:pic>
      <p:pic>
        <p:nvPicPr>
          <p:cNvPr id="14" name="그림 13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37780" b="22255"/>
          <a:stretch/>
        </p:blipFill>
        <p:spPr>
          <a:xfrm>
            <a:off x="3866956" y="6684418"/>
            <a:ext cx="5719730" cy="354297"/>
          </a:xfrm>
          <a:prstGeom prst="rect">
            <a:avLst/>
          </a:prstGeom>
        </p:spPr>
      </p:pic>
      <p:pic>
        <p:nvPicPr>
          <p:cNvPr id="15" name="그림 14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37780" b="22255"/>
          <a:stretch/>
        </p:blipFill>
        <p:spPr>
          <a:xfrm>
            <a:off x="3501063" y="7100231"/>
            <a:ext cx="5719730" cy="35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41910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73016" y="1564373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index.jsp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" y="2154591"/>
            <a:ext cx="17266158" cy="79419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6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41910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51595" y="1521536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MemberController.java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6" y="2318862"/>
            <a:ext cx="16700584" cy="7396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1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41910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5"/>
          <a:stretch/>
        </p:blipFill>
        <p:spPr>
          <a:xfrm>
            <a:off x="2799417" y="2171701"/>
            <a:ext cx="12664803" cy="640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2799417" y="1569816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MemberServiceImpl.java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9" name="그림 8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50891" b="21769"/>
          <a:stretch/>
        </p:blipFill>
        <p:spPr>
          <a:xfrm>
            <a:off x="4948803" y="4107974"/>
            <a:ext cx="4514511" cy="376939"/>
          </a:xfrm>
          <a:prstGeom prst="rect">
            <a:avLst/>
          </a:prstGeom>
        </p:spPr>
      </p:pic>
      <p:pic>
        <p:nvPicPr>
          <p:cNvPr id="14" name="그림 13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67864" b="23317"/>
          <a:stretch/>
        </p:blipFill>
        <p:spPr>
          <a:xfrm>
            <a:off x="3069204" y="4484913"/>
            <a:ext cx="2954226" cy="304801"/>
          </a:xfrm>
          <a:prstGeom prst="rect">
            <a:avLst/>
          </a:prstGeom>
        </p:spPr>
      </p:pic>
      <p:pic>
        <p:nvPicPr>
          <p:cNvPr id="15" name="그림 14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1716" b="23313"/>
          <a:stretch/>
        </p:blipFill>
        <p:spPr>
          <a:xfrm>
            <a:off x="3069204" y="4910774"/>
            <a:ext cx="10080208" cy="340296"/>
          </a:xfrm>
          <a:prstGeom prst="rect">
            <a:avLst/>
          </a:prstGeom>
        </p:spPr>
      </p:pic>
      <p:pic>
        <p:nvPicPr>
          <p:cNvPr id="16" name="그림 15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54010" b="22513"/>
          <a:stretch/>
        </p:blipFill>
        <p:spPr>
          <a:xfrm>
            <a:off x="5946680" y="5768257"/>
            <a:ext cx="4227833" cy="342257"/>
          </a:xfrm>
          <a:prstGeom prst="rect">
            <a:avLst/>
          </a:prstGeom>
        </p:spPr>
      </p:pic>
      <p:pic>
        <p:nvPicPr>
          <p:cNvPr id="17" name="그림 16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1828" b="21208"/>
          <a:stretch/>
        </p:blipFill>
        <p:spPr>
          <a:xfrm>
            <a:off x="3196222" y="7013764"/>
            <a:ext cx="9024806" cy="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이용약관 동의</a:t>
            </a:r>
            <a:endParaRPr lang="ko-KR" altLang="en-US" dirty="0"/>
          </a:p>
        </p:txBody>
      </p:sp>
      <p:pic>
        <p:nvPicPr>
          <p:cNvPr id="1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01" y="1822269"/>
            <a:ext cx="4088674" cy="7848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761" y="1974669"/>
            <a:ext cx="3831642" cy="7696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887" y="1822269"/>
            <a:ext cx="4610100" cy="678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299" y="2019300"/>
            <a:ext cx="4629150" cy="593407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1974669"/>
            <a:ext cx="457200" cy="425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158161" y="1977752"/>
            <a:ext cx="457200" cy="425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3030198" y="1974666"/>
            <a:ext cx="457200" cy="425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473610" y="1974667"/>
            <a:ext cx="457200" cy="425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5217832" y="723900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4800" y="2667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이용약관 동의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5065432" y="715962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" name="내용 개체 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544762"/>
            <a:ext cx="7858125" cy="2333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6" y="2392362"/>
            <a:ext cx="7496175" cy="63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381000" y="1626889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CSS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261657" y="3992562"/>
            <a:ext cx="9816543" cy="158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477000" y="2776835"/>
            <a:ext cx="9677400" cy="35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239000" y="4373562"/>
            <a:ext cx="8915400" cy="327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315200" y="3711574"/>
            <a:ext cx="1524000" cy="28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이용약관 동의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5217832" y="723900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533400" y="1634827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CSS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9912531" y="5631293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html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8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0" y="6216068"/>
            <a:ext cx="8229600" cy="40709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" y="2219602"/>
            <a:ext cx="7315200" cy="5876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52551"/>
            <a:ext cx="7762875" cy="547687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239000" y="3467100"/>
            <a:ext cx="2895600" cy="462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이용약관 동의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3F689-9440-4A2D-9509-99E8857B15ED}"/>
              </a:ext>
            </a:extLst>
          </p:cNvPr>
          <p:cNvSpPr txBox="1"/>
          <p:nvPr/>
        </p:nvSpPr>
        <p:spPr>
          <a:xfrm>
            <a:off x="5217832" y="723900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533400" y="1634827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CSS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8594575"/>
            <a:ext cx="5257800" cy="1304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742213"/>
            <a:ext cx="5143500" cy="1009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219602"/>
            <a:ext cx="9705975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8382000" y="1526232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html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2" name="내용 개체 틀 9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400" y="2183889"/>
            <a:ext cx="8113957" cy="61786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회원가입</a:t>
            </a:r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정규식 체크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D11D9-B507-4008-B654-ED70F936EA7A}"/>
              </a:ext>
            </a:extLst>
          </p:cNvPr>
          <p:cNvSpPr txBox="1"/>
          <p:nvPr/>
        </p:nvSpPr>
        <p:spPr>
          <a:xfrm>
            <a:off x="6265985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양희민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6" y="1521536"/>
            <a:ext cx="7556584" cy="867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065" y="5401721"/>
            <a:ext cx="9130937" cy="332275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553250" y="2625825"/>
            <a:ext cx="5144566" cy="1717536"/>
            <a:chOff x="15907145" y="8191500"/>
            <a:chExt cx="1219200" cy="662530"/>
          </a:xfrm>
        </p:grpSpPr>
        <p:sp>
          <p:nvSpPr>
            <p:cNvPr id="12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240291" y="8433722"/>
              <a:ext cx="552907" cy="17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1</a:t>
              </a:r>
              <a:r>
                <a:rPr lang="ko-KR" altLang="en-US" sz="2400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차 정규식 검사</a:t>
              </a:r>
              <a:endParaRPr lang="ko-KR" altLang="en-US" sz="2400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81" y="2625825"/>
            <a:ext cx="9591887" cy="60419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244" y="2868021"/>
            <a:ext cx="5531529" cy="12331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625" y="2868021"/>
            <a:ext cx="5682132" cy="12331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502010"/>
            <a:ext cx="5970358" cy="7364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1" y="2324100"/>
            <a:ext cx="7097831" cy="2717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5610" y="6057900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01  </a:t>
            </a:r>
            <a:r>
              <a:rPr lang="ko-KR" altLang="en-US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64" y="1776084"/>
            <a:ext cx="7643561" cy="1874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6" y="4673648"/>
            <a:ext cx="9039336" cy="27368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657" y="1787617"/>
            <a:ext cx="6600710" cy="806753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056436" y="2713502"/>
            <a:ext cx="201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전달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245404" y="2938761"/>
            <a:ext cx="720296" cy="2595264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4688886" y="2939328"/>
            <a:ext cx="6029914" cy="286472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239500" y="3327400"/>
            <a:ext cx="1949450" cy="8618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295650" y="2957087"/>
            <a:ext cx="1556719" cy="0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3768090" y="5768340"/>
            <a:ext cx="1779270" cy="5626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3280577" y="6628717"/>
            <a:ext cx="2815423" cy="5626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194352" y="6871226"/>
            <a:ext cx="360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전달 받은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가지고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이동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32" y="7951568"/>
            <a:ext cx="8938837" cy="2195732"/>
          </a:xfrm>
          <a:prstGeom prst="rect">
            <a:avLst/>
          </a:prstGeom>
        </p:spPr>
      </p:pic>
      <p:cxnSp>
        <p:nvCxnSpPr>
          <p:cNvPr id="49" name="직선 화살표 연결선 48"/>
          <p:cNvCxnSpPr/>
          <p:nvPr/>
        </p:nvCxnSpPr>
        <p:spPr>
          <a:xfrm>
            <a:off x="4852369" y="6634908"/>
            <a:ext cx="849931" cy="1870233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2730501" y="6545220"/>
            <a:ext cx="2121868" cy="1959921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7571" y="74058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다녀 온 결과를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result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이름으로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Map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담아서 반환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2628900" y="3754817"/>
            <a:ext cx="9585325" cy="3009301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533148" y="6871226"/>
            <a:ext cx="1095752" cy="5626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4894695" y="5758260"/>
            <a:ext cx="71005" cy="630516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10794260" y="3754817"/>
            <a:ext cx="1779270" cy="5626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6439126" y="1486197"/>
            <a:ext cx="1660046" cy="682051"/>
            <a:chOff x="15907145" y="8191500"/>
            <a:chExt cx="1219200" cy="662530"/>
          </a:xfrm>
        </p:grpSpPr>
        <p:sp>
          <p:nvSpPr>
            <p:cNvPr id="84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040135" y="8344244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Controller</a:t>
              </a:r>
              <a:endParaRPr lang="ko-KR" altLang="en-US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4833879" y="1435058"/>
            <a:ext cx="1660046" cy="682051"/>
            <a:chOff x="15907145" y="8191500"/>
            <a:chExt cx="1219200" cy="662530"/>
          </a:xfrm>
        </p:grpSpPr>
        <p:sp>
          <p:nvSpPr>
            <p:cNvPr id="87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224239" y="8338099"/>
              <a:ext cx="585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AJAX</a:t>
              </a:r>
              <a:endParaRPr lang="ko-KR" altLang="en-US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326184" y="4256244"/>
            <a:ext cx="1660046" cy="682051"/>
            <a:chOff x="15907145" y="8191500"/>
            <a:chExt cx="1219200" cy="662530"/>
          </a:xfrm>
        </p:grpSpPr>
        <p:sp>
          <p:nvSpPr>
            <p:cNvPr id="90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159426" y="8344012"/>
              <a:ext cx="71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Service</a:t>
              </a:r>
              <a:endParaRPr lang="ko-KR" altLang="en-US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7824168" y="7698360"/>
            <a:ext cx="1660046" cy="682051"/>
            <a:chOff x="15907145" y="8191500"/>
            <a:chExt cx="1219200" cy="662530"/>
          </a:xfrm>
        </p:grpSpPr>
        <p:sp>
          <p:nvSpPr>
            <p:cNvPr id="93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129676" y="8343384"/>
              <a:ext cx="774138" cy="35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Mapper</a:t>
              </a:r>
              <a:endParaRPr lang="ko-KR" altLang="en-US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회원가입</a:t>
            </a:r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중복 검사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7D11D9-B507-4008-B654-ED70F936EA7A}"/>
              </a:ext>
            </a:extLst>
          </p:cNvPr>
          <p:cNvSpPr txBox="1"/>
          <p:nvPr/>
        </p:nvSpPr>
        <p:spPr>
          <a:xfrm>
            <a:off x="6265985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양희민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9" grpId="0"/>
      <p:bldP spid="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7" y="1787617"/>
            <a:ext cx="6600710" cy="80675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1" y="1537976"/>
            <a:ext cx="8151553" cy="150436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7942217" y="2364377"/>
            <a:ext cx="2611483" cy="857269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1" y="3200606"/>
            <a:ext cx="8245018" cy="1692392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8138161" y="3979409"/>
            <a:ext cx="2745739" cy="157448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34" y="5206710"/>
            <a:ext cx="8115919" cy="176885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138162" y="5455734"/>
            <a:ext cx="2848584" cy="657683"/>
          </a:xfrm>
          <a:prstGeom prst="straightConnector1">
            <a:avLst/>
          </a:prstGeom>
          <a:ln w="571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09136" y="1988675"/>
            <a:ext cx="219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중복 검사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9289" y="3451810"/>
            <a:ext cx="219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 가능한 아이디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23963" y="5086402"/>
            <a:ext cx="316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존재하는 아이디가 있을 경우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0782280" y="3326493"/>
            <a:ext cx="2362200" cy="0"/>
          </a:xfrm>
          <a:prstGeom prst="line">
            <a:avLst/>
          </a:prstGeom>
          <a:ln w="28575">
            <a:solidFill>
              <a:srgbClr val="FF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회원가입</a:t>
            </a:r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중복 검사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D11D9-B507-4008-B654-ED70F936EA7A}"/>
              </a:ext>
            </a:extLst>
          </p:cNvPr>
          <p:cNvSpPr txBox="1"/>
          <p:nvPr/>
        </p:nvSpPr>
        <p:spPr>
          <a:xfrm>
            <a:off x="6265985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양희민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4833879" y="1435058"/>
            <a:ext cx="1660046" cy="682051"/>
            <a:chOff x="15907145" y="8191500"/>
            <a:chExt cx="1219200" cy="662530"/>
          </a:xfrm>
        </p:grpSpPr>
        <p:sp>
          <p:nvSpPr>
            <p:cNvPr id="29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224239" y="8338099"/>
              <a:ext cx="585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2D2D2D"/>
                  </a:solidFill>
                  <a:latin typeface="Ebrima" panose="02000000000000000000" pitchFamily="2" charset="0"/>
                  <a:ea typeface="Noto Sans KR Light" panose="020B0300000000000000" pitchFamily="34" charset="-127"/>
                  <a:cs typeface="Ebrima" panose="02000000000000000000" pitchFamily="2" charset="0"/>
                </a:rPr>
                <a:t>AJAX</a:t>
              </a:r>
              <a:endParaRPr lang="ko-KR" altLang="en-US" b="1" dirty="0">
                <a:solidFill>
                  <a:srgbClr val="2D2D2D"/>
                </a:solidFill>
                <a:latin typeface="Ebrima" panose="02000000000000000000" pitchFamily="2" charset="0"/>
                <a:ea typeface="Noto Sans KR Light" panose="020B0300000000000000" pitchFamily="34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9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게시판</a:t>
            </a:r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좋아요</a:t>
            </a:r>
            <a:endParaRPr lang="ko-KR" altLang="en-US" sz="2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5" y="2587622"/>
            <a:ext cx="10058400" cy="1156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17B430-853B-4234-AC8C-5B3BF6038D7E}"/>
              </a:ext>
            </a:extLst>
          </p:cNvPr>
          <p:cNvSpPr txBox="1"/>
          <p:nvPr/>
        </p:nvSpPr>
        <p:spPr>
          <a:xfrm>
            <a:off x="5625543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하혜빈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6" y="5628124"/>
            <a:ext cx="10094259" cy="324454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860945" y="3856246"/>
            <a:ext cx="1464870" cy="5124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유저</a:t>
            </a:r>
            <a:endParaRPr lang="en-US" altLang="ko-KR" b="1" dirty="0" smtClean="0">
              <a:solidFill>
                <a:srgbClr val="2D2D2D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b="1" dirty="0" smtClean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‘banana’</a:t>
            </a:r>
            <a:endParaRPr lang="ko-KR" altLang="en-US" b="1" dirty="0">
              <a:solidFill>
                <a:srgbClr val="2D2D2D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45733" y="3928230"/>
            <a:ext cx="1665902" cy="5922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b="1" dirty="0" smtClean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게시물</a:t>
            </a:r>
            <a:endParaRPr lang="ko-KR" altLang="en-US" b="1" dirty="0">
              <a:solidFill>
                <a:srgbClr val="2D2D2D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>
          <a:xfrm rot="16200000" flipH="1">
            <a:off x="2489106" y="3708709"/>
            <a:ext cx="556564" cy="340079"/>
          </a:xfrm>
          <a:prstGeom prst="curvedConnector3">
            <a:avLst>
              <a:gd name="adj1" fmla="val 50000"/>
            </a:avLst>
          </a:prstGeom>
          <a:ln w="190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endCxn id="30" idx="1"/>
          </p:cNvCxnSpPr>
          <p:nvPr/>
        </p:nvCxnSpPr>
        <p:spPr>
          <a:xfrm>
            <a:off x="4252893" y="3513958"/>
            <a:ext cx="608052" cy="598503"/>
          </a:xfrm>
          <a:prstGeom prst="curvedConnector3">
            <a:avLst>
              <a:gd name="adj1" fmla="val 50000"/>
            </a:avLst>
          </a:prstGeom>
          <a:ln w="19050">
            <a:solidFill>
              <a:srgbClr val="FF3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745733" y="6559713"/>
            <a:ext cx="8691121" cy="1631788"/>
            <a:chOff x="2745733" y="6559713"/>
            <a:chExt cx="8691121" cy="16317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8174620" y="7195740"/>
              <a:ext cx="3262234" cy="7044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1 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번 게시물에 좋아요 누른 </a:t>
              </a:r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ID SELECT</a:t>
              </a:r>
              <a:endParaRPr lang="ko-KR" altLang="en-US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6" name="구부러진 연결선 45"/>
            <p:cNvCxnSpPr/>
            <p:nvPr/>
          </p:nvCxnSpPr>
          <p:spPr>
            <a:xfrm>
              <a:off x="8023860" y="7413740"/>
              <a:ext cx="388620" cy="127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3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2745733" y="6559713"/>
              <a:ext cx="5428887" cy="1631788"/>
            </a:xfrm>
            <a:prstGeom prst="rect">
              <a:avLst/>
            </a:prstGeom>
            <a:noFill/>
            <a:ln>
              <a:solidFill>
                <a:srgbClr val="FE4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61838" y="6559713"/>
            <a:ext cx="2411100" cy="3519246"/>
            <a:chOff x="1561838" y="6559713"/>
            <a:chExt cx="2411100" cy="351924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561838" y="8977160"/>
              <a:ext cx="2411100" cy="110179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로그인 유저 </a:t>
              </a:r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ID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‘banana’</a:t>
              </a:r>
              <a:endParaRPr lang="ko-KR" altLang="en-US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4" name="구부러진 연결선 43"/>
            <p:cNvCxnSpPr>
              <a:stCxn id="47" idx="2"/>
              <a:endCxn id="41" idx="0"/>
            </p:cNvCxnSpPr>
            <p:nvPr/>
          </p:nvCxnSpPr>
          <p:spPr>
            <a:xfrm rot="16200000" flipH="1">
              <a:off x="1382977" y="7592748"/>
              <a:ext cx="2068359" cy="70046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3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1822450" y="6559713"/>
              <a:ext cx="488949" cy="349088"/>
            </a:xfrm>
            <a:prstGeom prst="rect">
              <a:avLst/>
            </a:prstGeom>
            <a:noFill/>
            <a:ln>
              <a:solidFill>
                <a:srgbClr val="FE4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8482" y="1545977"/>
            <a:ext cx="6306225" cy="7291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2252" y="1539118"/>
            <a:ext cx="6312455" cy="729907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1628902" y="7003647"/>
            <a:ext cx="1064561" cy="518901"/>
          </a:xfrm>
          <a:prstGeom prst="ellipse">
            <a:avLst/>
          </a:prstGeom>
          <a:noFill/>
          <a:ln>
            <a:solidFill>
              <a:srgbClr val="FF3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7B430-853B-4234-AC8C-5B3BF6038D7E}"/>
              </a:ext>
            </a:extLst>
          </p:cNvPr>
          <p:cNvSpPr txBox="1"/>
          <p:nvPr/>
        </p:nvSpPr>
        <p:spPr>
          <a:xfrm>
            <a:off x="673016" y="1835335"/>
            <a:ext cx="638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좋아요를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누른 순간 </a:t>
            </a:r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LIKES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테이블 </a:t>
            </a:r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INSERT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8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94231"/>
            <a:ext cx="5943600" cy="251606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10598" y="549414"/>
            <a:ext cx="5685452" cy="707886"/>
            <a:chOff x="810598" y="419100"/>
            <a:chExt cx="5685452" cy="707886"/>
          </a:xfrm>
        </p:grpSpPr>
        <p:sp>
          <p:nvSpPr>
            <p:cNvPr id="52" name="TextBox 51"/>
            <p:cNvSpPr txBox="1"/>
            <p:nvPr/>
          </p:nvSpPr>
          <p:spPr>
            <a:xfrm>
              <a:off x="810598" y="419100"/>
              <a:ext cx="5285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06 </a:t>
              </a:r>
              <a:r>
                <a:rPr lang="ko-KR" altLang="en-US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게시판</a:t>
              </a:r>
              <a:r>
                <a:rPr lang="en-US" altLang="ko-KR" sz="4000" b="1" dirty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_</a:t>
              </a:r>
              <a:r>
                <a:rPr lang="ko-KR" altLang="en-US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댓글</a:t>
              </a:r>
              <a:endPara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D1F5A6-AAEB-4DB6-9EB8-D9183968E584}"/>
                </a:ext>
              </a:extLst>
            </p:cNvPr>
            <p:cNvSpPr txBox="1"/>
            <p:nvPr/>
          </p:nvSpPr>
          <p:spPr>
            <a:xfrm>
              <a:off x="5090441" y="632471"/>
              <a:ext cx="1405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|  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윤소정</a:t>
              </a:r>
              <a:endPara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220200" y="1714501"/>
            <a:ext cx="7413171" cy="1676400"/>
            <a:chOff x="9372600" y="6129635"/>
            <a:chExt cx="6034585" cy="2214265"/>
          </a:xfrm>
        </p:grpSpPr>
        <p:sp>
          <p:nvSpPr>
            <p:cNvPr id="41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9372600" y="6129635"/>
              <a:ext cx="6034585" cy="2214265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753600" y="6431579"/>
              <a:ext cx="5257800" cy="1738745"/>
              <a:chOff x="9753600" y="6431579"/>
              <a:chExt cx="5257800" cy="173874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1" y="6431579"/>
                <a:ext cx="5105400" cy="609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삽입된 댓글의 유무에 따른 결과</a:t>
                </a:r>
                <a:endParaRPr lang="ko-KR" altLang="en-US" sz="24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0" y="7138601"/>
                <a:ext cx="5257800" cy="52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✔</a:t>
                </a:r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댓글 아이콘 색상 </a:t>
                </a:r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/ </a:t>
                </a:r>
                <a:r>
                  <a:rPr lang="ko-KR" altLang="en-US" sz="2000" b="1" dirty="0" err="1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페이징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 처리</a:t>
                </a:r>
                <a:endPara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0" y="7641841"/>
                <a:ext cx="5257800" cy="52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✔</a:t>
                </a:r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댓글 내용 </a:t>
                </a:r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/ default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문구 삽입</a:t>
                </a:r>
                <a:endPara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40498"/>
            <a:ext cx="5943600" cy="1269402"/>
          </a:xfrm>
          <a:prstGeom prst="rect">
            <a:avLst/>
          </a:prstGeom>
        </p:spPr>
      </p:pic>
      <p:sp>
        <p:nvSpPr>
          <p:cNvPr id="34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7446442" y="2099797"/>
            <a:ext cx="684148" cy="776939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220200" y="4610100"/>
            <a:ext cx="8197360" cy="3276600"/>
            <a:chOff x="9372600" y="4152900"/>
            <a:chExt cx="6672943" cy="3276600"/>
          </a:xfrm>
        </p:grpSpPr>
        <p:sp>
          <p:nvSpPr>
            <p:cNvPr id="38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9372600" y="4152900"/>
              <a:ext cx="6034585" cy="327660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1" y="4457700"/>
              <a:ext cx="6291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댓글 작성자 본인 일치 여부에 따른 적용 효과 </a:t>
              </a:r>
              <a:endParaRPr lang="ko-KR" altLang="en-US" sz="24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0" y="4992978"/>
              <a:ext cx="525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✔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본인일 경우에만 수정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/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삭제 버튼 활성화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0" y="5429188"/>
              <a:ext cx="525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✔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수정 버튼 선택 시</a:t>
              </a:r>
              <a:r>
                <a:rPr lang="en-US" altLang="ko-KR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err="1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삽입란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/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등록 버튼 활성화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0" y="5829300"/>
              <a:ext cx="525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✔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본인의 프로필 사진 표시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0" y="6667500"/>
              <a:ext cx="525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✔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다른 유저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ID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클릭 시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,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User Home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이동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9753600" y="6267390"/>
              <a:ext cx="525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✔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자기 자신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ID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클릭 시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,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My Home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이동</a:t>
              </a:r>
              <a:endParaRPr lang="en-US" altLang="ko-KR" sz="2000" b="1" dirty="0" smtClean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15075"/>
            <a:ext cx="5956384" cy="3426142"/>
          </a:xfrm>
          <a:prstGeom prst="rect">
            <a:avLst/>
          </a:prstGeom>
        </p:spPr>
      </p:pic>
      <p:sp>
        <p:nvSpPr>
          <p:cNvPr id="27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7446442" y="5724909"/>
            <a:ext cx="684148" cy="776939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81299"/>
            <a:ext cx="9016965" cy="5828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09600" y="2179416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.selectView.jsp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85800" y="1560991"/>
            <a:ext cx="3886200" cy="610709"/>
            <a:chOff x="9372600" y="4078382"/>
            <a:chExt cx="6960450" cy="863393"/>
          </a:xfrm>
        </p:grpSpPr>
        <p:sp>
          <p:nvSpPr>
            <p:cNvPr id="23" name="모서리가 둥근 직사각형 33">
              <a:extLst>
                <a:ext uri="{FF2B5EF4-FFF2-40B4-BE49-F238E27FC236}">
                  <a16:creationId xmlns:a16="http://schemas.microsoft.com/office/drawing/2014/main" id="{82C06D2D-4F64-4FC1-BCA9-70A2A728BD02}"/>
                </a:ext>
              </a:extLst>
            </p:cNvPr>
            <p:cNvSpPr/>
            <p:nvPr/>
          </p:nvSpPr>
          <p:spPr>
            <a:xfrm>
              <a:off x="9372600" y="4078382"/>
              <a:ext cx="6034585" cy="863393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8710CA-8A52-4258-ABF9-307E98A231B3}"/>
                </a:ext>
              </a:extLst>
            </p:cNvPr>
            <p:cNvSpPr txBox="1"/>
            <p:nvPr/>
          </p:nvSpPr>
          <p:spPr>
            <a:xfrm>
              <a:off x="9475051" y="4266821"/>
              <a:ext cx="6857999" cy="56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페이지에 따른 댓글 처리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33"/>
          <a:stretch/>
        </p:blipFill>
        <p:spPr>
          <a:xfrm>
            <a:off x="10274398" y="2781300"/>
            <a:ext cx="7327802" cy="58062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4533900"/>
            <a:ext cx="539379" cy="40437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98" y="2764191"/>
            <a:ext cx="539379" cy="40437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84061"/>
            <a:ext cx="539379" cy="40437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14787"/>
            <a:ext cx="539379" cy="4043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3625689"/>
            <a:ext cx="539379" cy="40437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8" y="5635101"/>
            <a:ext cx="539379" cy="40437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72721"/>
            <a:ext cx="539379" cy="40437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667276"/>
            <a:ext cx="539379" cy="40437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21" y="7223034"/>
            <a:ext cx="539379" cy="4043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10210800" y="2171700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.boardList.jsp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0598" y="549414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06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게시판</a:t>
            </a:r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댓글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1F5A6-AAEB-4DB6-9EB8-D9183968E584}"/>
              </a:ext>
            </a:extLst>
          </p:cNvPr>
          <p:cNvSpPr txBox="1"/>
          <p:nvPr/>
        </p:nvSpPr>
        <p:spPr>
          <a:xfrm>
            <a:off x="5090441" y="762785"/>
            <a:ext cx="140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윤소정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857500"/>
            <a:ext cx="13944601" cy="2476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09600" y="2179416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selectReplyListWithPaging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85800" y="1560991"/>
            <a:ext cx="1981200" cy="610709"/>
            <a:chOff x="9372600" y="4078382"/>
            <a:chExt cx="6960450" cy="863393"/>
          </a:xfrm>
        </p:grpSpPr>
        <p:sp>
          <p:nvSpPr>
            <p:cNvPr id="23" name="모서리가 둥근 직사각형 33">
              <a:extLst>
                <a:ext uri="{FF2B5EF4-FFF2-40B4-BE49-F238E27FC236}">
                  <a16:creationId xmlns:a16="http://schemas.microsoft.com/office/drawing/2014/main" id="{82C06D2D-4F64-4FC1-BCA9-70A2A728BD02}"/>
                </a:ext>
              </a:extLst>
            </p:cNvPr>
            <p:cNvSpPr/>
            <p:nvPr/>
          </p:nvSpPr>
          <p:spPr>
            <a:xfrm>
              <a:off x="9372600" y="4078382"/>
              <a:ext cx="6034585" cy="863393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8710CA-8A52-4258-ABF9-307E98A231B3}"/>
                </a:ext>
              </a:extLst>
            </p:cNvPr>
            <p:cNvSpPr txBox="1"/>
            <p:nvPr/>
          </p:nvSpPr>
          <p:spPr>
            <a:xfrm>
              <a:off x="9475051" y="4266821"/>
              <a:ext cx="6857999" cy="56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</a:t>
              </a:r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댓글 쿼리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6337875"/>
            <a:ext cx="7962900" cy="14240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09600" y="58293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selectTotalCountPerBoard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598" y="549414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06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게시판</a:t>
            </a:r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댓글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1F5A6-AAEB-4DB6-9EB8-D9183968E584}"/>
              </a:ext>
            </a:extLst>
          </p:cNvPr>
          <p:cNvSpPr txBox="1"/>
          <p:nvPr/>
        </p:nvSpPr>
        <p:spPr>
          <a:xfrm>
            <a:off x="5090441" y="762785"/>
            <a:ext cx="140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윤소정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54" y="1521536"/>
            <a:ext cx="7653653" cy="82884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9976563" y="4271283"/>
            <a:ext cx="6596937" cy="1395110"/>
          </a:xfrm>
          <a:prstGeom prst="round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9976563" y="2521500"/>
            <a:ext cx="6495239" cy="1029545"/>
          </a:xfrm>
          <a:prstGeom prst="round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04 </a:t>
            </a:r>
            <a:r>
              <a:rPr lang="ko-KR" altLang="en-US" sz="4000" b="1" dirty="0" err="1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팔로우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/ </a:t>
            </a:r>
            <a:r>
              <a:rPr lang="ko-KR" altLang="en-US" sz="4000" b="1" dirty="0" err="1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팔로잉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1234" y="4620977"/>
            <a:ext cx="605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2.  </a:t>
            </a:r>
            <a:r>
              <a:rPr lang="ko-KR" altLang="en-US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사용자와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해당 유저의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팔로우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관계에 따라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팔로잉</a:t>
            </a:r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팔로우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버튼 적용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1405" y="2831844"/>
            <a:ext cx="610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1.  Ajax 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통한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팔로잉</a:t>
            </a:r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400" b="1" dirty="0" err="1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언팔로우</a:t>
            </a:r>
            <a:r>
              <a: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즉시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5625543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이성훈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6" y="1521536"/>
            <a:ext cx="7653653" cy="828847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9976563" y="6473715"/>
            <a:ext cx="6596937" cy="1395110"/>
          </a:xfrm>
          <a:prstGeom prst="round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281234" y="6779867"/>
            <a:ext cx="605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</a:t>
            </a:r>
            <a:r>
              <a:rPr lang="en-US" altLang="ko-KR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 </a:t>
            </a:r>
            <a:r>
              <a:rPr lang="ko-KR" altLang="en-US" sz="2400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팔로잉</a:t>
            </a:r>
            <a:r>
              <a:rPr lang="ko-KR" altLang="en-US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2400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팔로우</a:t>
            </a:r>
            <a:r>
              <a:rPr lang="ko-KR" altLang="en-US" sz="2400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칼럼 중복 막기</a:t>
            </a:r>
            <a:endParaRPr lang="ko-KR" altLang="en-US" sz="2400" b="1" dirty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72930"/>
              </p:ext>
            </p:extLst>
          </p:nvPr>
        </p:nvGraphicFramePr>
        <p:xfrm>
          <a:off x="10388515" y="1873858"/>
          <a:ext cx="7224183" cy="2938080"/>
        </p:xfrm>
        <a:graphic>
          <a:graphicData uri="http://schemas.openxmlformats.org/drawingml/2006/table">
            <a:tbl>
              <a:tblPr/>
              <a:tblGrid>
                <a:gridCol w="1632292">
                  <a:extLst>
                    <a:ext uri="{9D8B030D-6E8A-4147-A177-3AD203B41FA5}">
                      <a16:colId xmlns:a16="http://schemas.microsoft.com/office/drawing/2014/main" val="3048159645"/>
                    </a:ext>
                  </a:extLst>
                </a:gridCol>
                <a:gridCol w="2824932">
                  <a:extLst>
                    <a:ext uri="{9D8B030D-6E8A-4147-A177-3AD203B41FA5}">
                      <a16:colId xmlns:a16="http://schemas.microsoft.com/office/drawing/2014/main" val="521593586"/>
                    </a:ext>
                  </a:extLst>
                </a:gridCol>
                <a:gridCol w="2766959">
                  <a:extLst>
                    <a:ext uri="{9D8B030D-6E8A-4147-A177-3AD203B41FA5}">
                      <a16:colId xmlns:a16="http://schemas.microsoft.com/office/drawing/2014/main" val="1712876875"/>
                    </a:ext>
                  </a:extLst>
                </a:gridCol>
              </a:tblGrid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F_NO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FOLLOWING_ID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FOLLOWED_ID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78247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alice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19984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banana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92748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alice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249887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apple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1501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560117"/>
                  </a:ext>
                </a:extLst>
              </a:tr>
            </a:tbl>
          </a:graphicData>
        </a:graphic>
      </p:graphicFrame>
      <p:grpSp>
        <p:nvGrpSpPr>
          <p:cNvPr id="1016" name="그룹 1016"/>
          <p:cNvGrpSpPr/>
          <p:nvPr/>
        </p:nvGrpSpPr>
        <p:grpSpPr>
          <a:xfrm>
            <a:off x="673015" y="1254505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04 </a:t>
            </a:r>
            <a:r>
              <a:rPr lang="ko-KR" altLang="en-US" sz="4000" b="1" dirty="0" err="1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팔로우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/ </a:t>
            </a:r>
            <a:r>
              <a:rPr lang="ko-KR" altLang="en-US" sz="4000" b="1" dirty="0" err="1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팔로잉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5625543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이성훈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679" r="9069" b="3607"/>
          <a:stretch/>
        </p:blipFill>
        <p:spPr>
          <a:xfrm>
            <a:off x="673016" y="1870210"/>
            <a:ext cx="9715500" cy="79297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615" t="14407" r="23099" b="15168"/>
          <a:stretch/>
        </p:blipFill>
        <p:spPr>
          <a:xfrm>
            <a:off x="10312018" y="7077640"/>
            <a:ext cx="7300680" cy="2718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11172895" y="6230317"/>
            <a:ext cx="5578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중복 삽입 방지를 위한 제약조건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0" name="그림 19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0140" r="18523" b="21360"/>
          <a:stretch/>
        </p:blipFill>
        <p:spPr>
          <a:xfrm>
            <a:off x="10775715" y="9268406"/>
            <a:ext cx="4896085" cy="358194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>
            <a:off x="13660197" y="5195340"/>
            <a:ext cx="680820" cy="639754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90549"/>
              </p:ext>
            </p:extLst>
          </p:nvPr>
        </p:nvGraphicFramePr>
        <p:xfrm>
          <a:off x="10391916" y="1873858"/>
          <a:ext cx="7224183" cy="2938080"/>
        </p:xfrm>
        <a:graphic>
          <a:graphicData uri="http://schemas.openxmlformats.org/drawingml/2006/table">
            <a:tbl>
              <a:tblPr/>
              <a:tblGrid>
                <a:gridCol w="1632292">
                  <a:extLst>
                    <a:ext uri="{9D8B030D-6E8A-4147-A177-3AD203B41FA5}">
                      <a16:colId xmlns:a16="http://schemas.microsoft.com/office/drawing/2014/main" val="3048159645"/>
                    </a:ext>
                  </a:extLst>
                </a:gridCol>
                <a:gridCol w="2824932">
                  <a:extLst>
                    <a:ext uri="{9D8B030D-6E8A-4147-A177-3AD203B41FA5}">
                      <a16:colId xmlns:a16="http://schemas.microsoft.com/office/drawing/2014/main" val="521593586"/>
                    </a:ext>
                  </a:extLst>
                </a:gridCol>
                <a:gridCol w="2766959">
                  <a:extLst>
                    <a:ext uri="{9D8B030D-6E8A-4147-A177-3AD203B41FA5}">
                      <a16:colId xmlns:a16="http://schemas.microsoft.com/office/drawing/2014/main" val="1712876875"/>
                    </a:ext>
                  </a:extLst>
                </a:gridCol>
              </a:tblGrid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F_NO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FOLLOWING_ID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FOLLOWED_ID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78247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alice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19984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banana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92748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alice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249887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apple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1501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apple</a:t>
                      </a: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scott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8833" marR="18833" marT="188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560117"/>
                  </a:ext>
                </a:extLst>
              </a:tr>
            </a:tbl>
          </a:graphicData>
        </a:graphic>
      </p:graphicFrame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65515830-D994-4FF8-A243-C2899E892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6" t="55555" b="34564"/>
          <a:stretch/>
        </p:blipFill>
        <p:spPr>
          <a:xfrm>
            <a:off x="9649134" y="4431768"/>
            <a:ext cx="8702946" cy="491935"/>
          </a:xfrm>
          <a:prstGeom prst="rect">
            <a:avLst/>
          </a:prstGeom>
        </p:spPr>
      </p:pic>
      <p:pic>
        <p:nvPicPr>
          <p:cNvPr id="18" name="그림 17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70469" r="63531" b="22198"/>
          <a:stretch/>
        </p:blipFill>
        <p:spPr>
          <a:xfrm>
            <a:off x="1978783" y="6230317"/>
            <a:ext cx="2246854" cy="309028"/>
          </a:xfrm>
          <a:prstGeom prst="rect">
            <a:avLst/>
          </a:prstGeom>
        </p:spPr>
      </p:pic>
      <p:pic>
        <p:nvPicPr>
          <p:cNvPr id="21" name="그림 20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70469" r="63531" b="22198"/>
          <a:stretch/>
        </p:blipFill>
        <p:spPr>
          <a:xfrm>
            <a:off x="2893183" y="6886250"/>
            <a:ext cx="2246854" cy="309028"/>
          </a:xfrm>
          <a:prstGeom prst="rect">
            <a:avLst/>
          </a:prstGeom>
        </p:spPr>
      </p:pic>
      <p:pic>
        <p:nvPicPr>
          <p:cNvPr id="22" name="그림 21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70469" r="2822" b="22540"/>
          <a:stretch/>
        </p:blipFill>
        <p:spPr>
          <a:xfrm>
            <a:off x="4177171" y="6577222"/>
            <a:ext cx="5895084" cy="294633"/>
          </a:xfrm>
          <a:prstGeom prst="rect">
            <a:avLst/>
          </a:prstGeom>
        </p:spPr>
      </p:pic>
      <p:pic>
        <p:nvPicPr>
          <p:cNvPr id="24" name="그림 23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70469" r="2822" b="22540"/>
          <a:stretch/>
        </p:blipFill>
        <p:spPr>
          <a:xfrm>
            <a:off x="4211782" y="7219840"/>
            <a:ext cx="5895084" cy="294633"/>
          </a:xfrm>
          <a:prstGeom prst="rect">
            <a:avLst/>
          </a:prstGeom>
        </p:spPr>
      </p:pic>
      <p:pic>
        <p:nvPicPr>
          <p:cNvPr id="25" name="그림 24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70469" r="66685" b="22035"/>
          <a:stretch/>
        </p:blipFill>
        <p:spPr>
          <a:xfrm>
            <a:off x="1572618" y="2330300"/>
            <a:ext cx="2057273" cy="3159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4152537" y="2198504"/>
            <a:ext cx="482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 </a:t>
            </a:r>
            <a:r>
              <a:rPr lang="ko-KR" altLang="en-US" sz="24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팔로잉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여부를 판단하는 </a:t>
            </a:r>
            <a:r>
              <a:rPr lang="ko-KR" altLang="en-US" sz="24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메소드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3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04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검색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3361314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이성훈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79420" y="1671505"/>
            <a:ext cx="16134527" cy="8303730"/>
            <a:chOff x="1253588" y="1671505"/>
            <a:chExt cx="16134527" cy="83037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570" r="330"/>
            <a:stretch/>
          </p:blipFill>
          <p:spPr>
            <a:xfrm>
              <a:off x="1253588" y="1671505"/>
              <a:ext cx="16134527" cy="830373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4049831" y="8607428"/>
              <a:ext cx="3222170" cy="107405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541184" y="3246346"/>
            <a:ext cx="226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계정 검색</a:t>
            </a:r>
            <a:endParaRPr lang="ko-KR" altLang="en-US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41184" y="5750463"/>
            <a:ext cx="355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게시물 통합 검색</a:t>
            </a:r>
            <a:endParaRPr lang="ko-KR" altLang="en-US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541184" y="6507117"/>
            <a:ext cx="407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작성자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+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+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내용 통합 검색</a:t>
            </a:r>
            <a:endParaRPr lang="ko-KR" altLang="en-US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41184" y="3789306"/>
            <a:ext cx="455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검색 결과와 가장 유사한 계정 리스트</a:t>
            </a:r>
            <a:endParaRPr lang="ko-KR" altLang="en-US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5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11755751" y="3454088"/>
            <a:ext cx="504478" cy="572900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11813807" y="6044416"/>
            <a:ext cx="504478" cy="572900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04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검색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3440C-A846-440A-A950-14AA97B1A06E}"/>
              </a:ext>
            </a:extLst>
          </p:cNvPr>
          <p:cNvSpPr txBox="1"/>
          <p:nvPr/>
        </p:nvSpPr>
        <p:spPr>
          <a:xfrm>
            <a:off x="3361314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이성훈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6" y="1567952"/>
            <a:ext cx="13374074" cy="83620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19954" y="3252895"/>
            <a:ext cx="605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b="1" dirty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0598" y="1575721"/>
            <a:ext cx="4719345" cy="523220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계정 검색</a:t>
            </a:r>
            <a:endParaRPr lang="ko-KR" altLang="en-US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912" y="5190697"/>
            <a:ext cx="9842888" cy="523220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게시물 통합 검색</a:t>
            </a:r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작성자</a:t>
            </a:r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내용 </a:t>
            </a:r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</a:t>
            </a:r>
            <a:r>
              <a:rPr lang="en-US" altLang="ko-KR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 </a:t>
            </a:r>
            <a:endParaRPr lang="ko-KR" altLang="en-US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7" name="그림 16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1293" b="22859"/>
          <a:stretch/>
        </p:blipFill>
        <p:spPr>
          <a:xfrm>
            <a:off x="1402852" y="3425373"/>
            <a:ext cx="9442932" cy="362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5732042" y="4303947"/>
            <a:ext cx="801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(MySQL)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대소문자 구분없이</a:t>
            </a:r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좌우 공백 제거</a:t>
            </a:r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문자열 포함</a:t>
            </a:r>
            <a:endParaRPr lang="ko-KR" altLang="en-US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>
            <a:off x="6647750" y="3680825"/>
            <a:ext cx="608052" cy="59850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53598" b="22702"/>
          <a:stretch/>
        </p:blipFill>
        <p:spPr>
          <a:xfrm>
            <a:off x="1700395" y="6610372"/>
            <a:ext cx="4439148" cy="3709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12212671" y="7678518"/>
            <a:ext cx="154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작성자</a:t>
            </a:r>
            <a:endParaRPr lang="ko-KR" altLang="en-US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12198157" y="8053099"/>
            <a:ext cx="154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내용</a:t>
            </a:r>
            <a:endParaRPr lang="ko-KR" altLang="en-US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12198157" y="8446338"/>
            <a:ext cx="154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</a:t>
            </a:r>
            <a:endParaRPr lang="ko-KR" altLang="en-US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4140483" y="7273974"/>
            <a:ext cx="355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//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삭제된 게시물 제외 </a:t>
            </a:r>
            <a:endParaRPr lang="ko-KR" altLang="en-US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6" name="TextBox 55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서비스 소개</a:t>
            </a:r>
          </a:p>
        </p:txBody>
      </p:sp>
      <p:grpSp>
        <p:nvGrpSpPr>
          <p:cNvPr id="59" name="그룹 1006"/>
          <p:cNvGrpSpPr/>
          <p:nvPr/>
        </p:nvGrpSpPr>
        <p:grpSpPr>
          <a:xfrm>
            <a:off x="11734800" y="2476500"/>
            <a:ext cx="2294604" cy="2286000"/>
            <a:chOff x="7361811" y="1945637"/>
            <a:chExt cx="3562091" cy="3548734"/>
          </a:xfrm>
        </p:grpSpPr>
        <p:pic>
          <p:nvPicPr>
            <p:cNvPr id="61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1811" y="1945637"/>
              <a:ext cx="3562091" cy="3548734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28" y="1590537"/>
            <a:ext cx="5914257" cy="827736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941773" y="5420261"/>
            <a:ext cx="5880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나도 모르는 사이</a:t>
            </a:r>
            <a:endParaRPr lang="en-US" altLang="ko-KR" sz="4000" b="1" dirty="0">
              <a:solidFill>
                <a:srgbClr val="2D2D2D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4000" b="1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 주변에서 이런 일이</a:t>
            </a:r>
            <a:r>
              <a:rPr lang="en-US" altLang="ko-KR" sz="4000" b="1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941772" y="7055703"/>
            <a:ext cx="5880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인싸들만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아는 정보들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?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걱정 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NO </a:t>
            </a:r>
            <a:r>
              <a:rPr lang="en-US" altLang="ko-KR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NO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algn="ctr"/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NEARBY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친구들이 알아서 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?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알려줄거야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위치기반 웹 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SNS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0" y="1603203"/>
            <a:ext cx="5960606" cy="830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0" y="1603203"/>
            <a:ext cx="5960606" cy="83087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9372599" y="4876400"/>
            <a:ext cx="8235443" cy="864000"/>
            <a:chOff x="9372600" y="2106335"/>
            <a:chExt cx="6261100" cy="912291"/>
          </a:xfrm>
        </p:grpSpPr>
        <p:sp>
          <p:nvSpPr>
            <p:cNvPr id="44" name="모서리가 둥근 직사각형 33">
              <a:extLst>
                <a:ext uri="{FF2B5EF4-FFF2-40B4-BE49-F238E27FC236}">
                  <a16:creationId xmlns:a16="http://schemas.microsoft.com/office/drawing/2014/main" id="{83E8BA07-4647-4B60-9D67-084776569D9F}"/>
                </a:ext>
              </a:extLst>
            </p:cNvPr>
            <p:cNvSpPr/>
            <p:nvPr/>
          </p:nvSpPr>
          <p:spPr>
            <a:xfrm>
              <a:off x="9372600" y="2106335"/>
              <a:ext cx="6019800" cy="912291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75050" y="2313715"/>
              <a:ext cx="6158650" cy="4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  </a:t>
              </a:r>
              <a:r>
                <a:rPr lang="ko-KR" altLang="en-US" sz="24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프로필</a:t>
              </a:r>
              <a:r>
                <a:rPr lang="en-US" altLang="ko-KR" sz="24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/ </a:t>
              </a:r>
              <a:r>
                <a:rPr lang="ko-KR" altLang="en-US" sz="24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탈퇴 선택 시 타 기능 비활성화</a:t>
              </a:r>
              <a:endParaRPr lang="ko-KR" altLang="en-US" sz="24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10598" y="549414"/>
            <a:ext cx="5514002" cy="707886"/>
            <a:chOff x="810598" y="419100"/>
            <a:chExt cx="5514002" cy="707886"/>
          </a:xfrm>
        </p:grpSpPr>
        <p:sp>
          <p:nvSpPr>
            <p:cNvPr id="52" name="TextBox 51"/>
            <p:cNvSpPr txBox="1"/>
            <p:nvPr/>
          </p:nvSpPr>
          <p:spPr>
            <a:xfrm>
              <a:off x="810598" y="419100"/>
              <a:ext cx="5285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06 </a:t>
              </a:r>
              <a:r>
                <a:rPr lang="ko-KR" altLang="en-US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개인정보수정</a:t>
              </a:r>
              <a:endPara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D1F5A6-AAEB-4DB6-9EB8-D9183968E584}"/>
                </a:ext>
              </a:extLst>
            </p:cNvPr>
            <p:cNvSpPr txBox="1"/>
            <p:nvPr/>
          </p:nvSpPr>
          <p:spPr>
            <a:xfrm>
              <a:off x="4918991" y="632471"/>
              <a:ext cx="1405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|  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윤소정</a:t>
              </a:r>
              <a:endPara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82C06D2D-4F64-4FC1-BCA9-70A2A728BD02}"/>
              </a:ext>
            </a:extLst>
          </p:cNvPr>
          <p:cNvSpPr/>
          <p:nvPr/>
        </p:nvSpPr>
        <p:spPr>
          <a:xfrm>
            <a:off x="9372599" y="3163982"/>
            <a:ext cx="7937500" cy="863393"/>
          </a:xfrm>
          <a:prstGeom prst="roundRect">
            <a:avLst/>
          </a:prstGeom>
          <a:solidFill>
            <a:srgbClr val="FC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ahnschrift Ligh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710CA-8A52-4258-ABF9-307E98A231B3}"/>
              </a:ext>
            </a:extLst>
          </p:cNvPr>
          <p:cNvSpPr txBox="1"/>
          <p:nvPr/>
        </p:nvSpPr>
        <p:spPr>
          <a:xfrm>
            <a:off x="9507355" y="3381197"/>
            <a:ext cx="6509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rPr>
              <a:t>   </a:t>
            </a:r>
            <a:r>
              <a:rPr lang="ko-KR" altLang="en-US" sz="2400" b="1" dirty="0" smtClean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rPr>
              <a:t>각 항목 공백 입력 시 수정 불가</a:t>
            </a:r>
            <a:endParaRPr lang="ko-KR" altLang="en-US" sz="2400" b="1" dirty="0">
              <a:solidFill>
                <a:srgbClr val="2D2D2D"/>
              </a:solidFill>
              <a:latin typeface="Bahnschrift Light" panose="020B0502040204020203" pitchFamily="34" charset="0"/>
              <a:ea typeface="Noto Sans KR Light" panose="020B0300000000000000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372600" y="6489700"/>
            <a:ext cx="7937500" cy="2214265"/>
            <a:chOff x="9372600" y="6129635"/>
            <a:chExt cx="6034585" cy="2214265"/>
          </a:xfrm>
        </p:grpSpPr>
        <p:sp>
          <p:nvSpPr>
            <p:cNvPr id="41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9372600" y="6129635"/>
              <a:ext cx="6034585" cy="2214265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753600" y="6515100"/>
              <a:ext cx="5257800" cy="1443335"/>
              <a:chOff x="9753600" y="6515100"/>
              <a:chExt cx="5257800" cy="144333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1" y="6515100"/>
                <a:ext cx="5105400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파일 삽입 전</a:t>
                </a:r>
                <a:r>
                  <a:rPr lang="en-US" altLang="ko-KR" sz="24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24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후에 따른 이미지 적용 </a:t>
                </a:r>
                <a:endParaRPr lang="ko-KR" altLang="en-US" sz="24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0" y="712023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-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수정파일 없을 경우 원 이미지</a:t>
                </a:r>
                <a:endPara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457BEE-057C-4F50-ABA6-AF34E4B80614}"/>
                  </a:ext>
                </a:extLst>
              </p:cNvPr>
              <p:cNvSpPr txBox="1"/>
              <p:nvPr/>
            </p:nvSpPr>
            <p:spPr>
              <a:xfrm>
                <a:off x="9753600" y="755832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-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이미지가 없는 경우 </a:t>
                </a:r>
                <a:r>
                  <a:rPr lang="en-US" altLang="ko-KR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default </a:t>
                </a:r>
                <a:r>
                  <a:rPr lang="ko-KR" altLang="en-US" sz="2000" b="1" dirty="0" smtClean="0">
                    <a:solidFill>
                      <a:srgbClr val="2D2D2D"/>
                    </a:solidFill>
                    <a:latin typeface="Bahnschrift Light" panose="020B0502040204020203" pitchFamily="34" charset="0"/>
                    <a:ea typeface="Noto Sans KR Light" panose="020B0300000000000000" pitchFamily="34" charset="-127"/>
                  </a:rPr>
                  <a:t>이미지</a:t>
                </a:r>
                <a:endParaRPr lang="ko-KR" altLang="en-US" sz="2000" b="1" dirty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9372599" y="1714500"/>
            <a:ext cx="7918053" cy="864000"/>
            <a:chOff x="9372600" y="2106328"/>
            <a:chExt cx="6019800" cy="912289"/>
          </a:xfrm>
        </p:grpSpPr>
        <p:sp>
          <p:nvSpPr>
            <p:cNvPr id="51" name="모서리가 둥근 직사각형 33">
              <a:extLst>
                <a:ext uri="{FF2B5EF4-FFF2-40B4-BE49-F238E27FC236}">
                  <a16:creationId xmlns:a16="http://schemas.microsoft.com/office/drawing/2014/main" id="{83E8BA07-4647-4B60-9D67-084776569D9F}"/>
                </a:ext>
              </a:extLst>
            </p:cNvPr>
            <p:cNvSpPr/>
            <p:nvPr/>
          </p:nvSpPr>
          <p:spPr>
            <a:xfrm>
              <a:off x="9372600" y="2106328"/>
              <a:ext cx="6019800" cy="912289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753600" y="2313715"/>
              <a:ext cx="4876800" cy="4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Ajax </a:t>
              </a:r>
              <a:r>
                <a:rPr lang="ko-KR" altLang="en-US" sz="2400" b="1" dirty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를 </a:t>
              </a:r>
              <a:r>
                <a:rPr lang="ko-KR" altLang="en-US" sz="2400" b="1" dirty="0" smtClean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통해 </a:t>
              </a:r>
              <a:r>
                <a:rPr lang="ko-KR" altLang="en-US" sz="2400" b="1" dirty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모든 항목 </a:t>
              </a:r>
              <a:r>
                <a:rPr lang="ko-KR" altLang="en-US" sz="2400" b="1" dirty="0" smtClean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즉시 적용</a:t>
              </a:r>
              <a:endParaRPr lang="ko-KR" altLang="en-US" sz="24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0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10598" y="549414"/>
            <a:ext cx="5514002" cy="707886"/>
            <a:chOff x="810598" y="419100"/>
            <a:chExt cx="5514002" cy="707886"/>
          </a:xfrm>
        </p:grpSpPr>
        <p:sp>
          <p:nvSpPr>
            <p:cNvPr id="15" name="TextBox 14"/>
            <p:cNvSpPr txBox="1"/>
            <p:nvPr/>
          </p:nvSpPr>
          <p:spPr>
            <a:xfrm>
              <a:off x="810598" y="419100"/>
              <a:ext cx="5285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06 </a:t>
              </a:r>
              <a:r>
                <a:rPr lang="ko-KR" altLang="en-US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개인정보수정</a:t>
              </a:r>
              <a:endPara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D1F5A6-AAEB-4DB6-9EB8-D9183968E584}"/>
                </a:ext>
              </a:extLst>
            </p:cNvPr>
            <p:cNvSpPr txBox="1"/>
            <p:nvPr/>
          </p:nvSpPr>
          <p:spPr>
            <a:xfrm>
              <a:off x="4918991" y="632471"/>
              <a:ext cx="1405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|  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윤소정</a:t>
              </a:r>
              <a:endPara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r="14877"/>
          <a:stretch/>
        </p:blipFill>
        <p:spPr>
          <a:xfrm>
            <a:off x="685799" y="2781300"/>
            <a:ext cx="9724569" cy="609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685800" y="2179416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.Java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A0A0D2-0419-4C2A-AB92-C368BB81B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36646"/>
          <a:stretch/>
        </p:blipFill>
        <p:spPr>
          <a:xfrm>
            <a:off x="10748524" y="2781300"/>
            <a:ext cx="6853676" cy="6095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A5113F-DC14-4E50-8C97-68621D45B7A2}"/>
              </a:ext>
            </a:extLst>
          </p:cNvPr>
          <p:cNvSpPr txBox="1"/>
          <p:nvPr/>
        </p:nvSpPr>
        <p:spPr>
          <a:xfrm>
            <a:off x="10744200" y="2171700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.JavaScript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85800" y="1560991"/>
            <a:ext cx="4953000" cy="610709"/>
            <a:chOff x="9372600" y="4078382"/>
            <a:chExt cx="6960450" cy="863393"/>
          </a:xfrm>
        </p:grpSpPr>
        <p:sp>
          <p:nvSpPr>
            <p:cNvPr id="23" name="모서리가 둥근 직사각형 33">
              <a:extLst>
                <a:ext uri="{FF2B5EF4-FFF2-40B4-BE49-F238E27FC236}">
                  <a16:creationId xmlns:a16="http://schemas.microsoft.com/office/drawing/2014/main" id="{82C06D2D-4F64-4FC1-BCA9-70A2A728BD02}"/>
                </a:ext>
              </a:extLst>
            </p:cNvPr>
            <p:cNvSpPr/>
            <p:nvPr/>
          </p:nvSpPr>
          <p:spPr>
            <a:xfrm>
              <a:off x="9372600" y="4078382"/>
              <a:ext cx="6034585" cy="863393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8710CA-8A52-4258-ABF9-307E98A231B3}"/>
                </a:ext>
              </a:extLst>
            </p:cNvPr>
            <p:cNvSpPr txBox="1"/>
            <p:nvPr/>
          </p:nvSpPr>
          <p:spPr>
            <a:xfrm>
              <a:off x="9475051" y="4266821"/>
              <a:ext cx="6857999" cy="56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   </a:t>
              </a:r>
              <a:r>
                <a:rPr lang="ko-KR" altLang="en-US" sz="2000" b="1" dirty="0" smtClean="0">
                  <a:solidFill>
                    <a:srgbClr val="2D2D2D"/>
                  </a:solidFill>
                  <a:latin typeface="Bahnschrift Light" panose="020B0502040204020203" pitchFamily="34" charset="0"/>
                  <a:ea typeface="Noto Sans KR Light" panose="020B0300000000000000" pitchFamily="34" charset="-127"/>
                </a:rPr>
                <a:t>각 항목 공백 입력 시 수정 불가</a:t>
              </a:r>
              <a:endParaRPr lang="ko-KR" altLang="en-US" sz="2000" b="1" dirty="0">
                <a:solidFill>
                  <a:srgbClr val="2D2D2D"/>
                </a:solidFill>
                <a:latin typeface="Bahnschrift Light" panose="020B0502040204020203" pitchFamily="34" charset="0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" y="3373791"/>
            <a:ext cx="707409" cy="5303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476879"/>
            <a:ext cx="707409" cy="5303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60" y="3971924"/>
            <a:ext cx="7264574" cy="398144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11200" y="1562100"/>
            <a:ext cx="6451600" cy="685800"/>
            <a:chOff x="863600" y="1737779"/>
            <a:chExt cx="7670800" cy="864000"/>
          </a:xfrm>
        </p:grpSpPr>
        <p:sp>
          <p:nvSpPr>
            <p:cNvPr id="51" name="모서리가 둥근 직사각형 33">
              <a:extLst>
                <a:ext uri="{FF2B5EF4-FFF2-40B4-BE49-F238E27FC236}">
                  <a16:creationId xmlns:a16="http://schemas.microsoft.com/office/drawing/2014/main" id="{83E8BA07-4647-4B60-9D67-084776569D9F}"/>
                </a:ext>
              </a:extLst>
            </p:cNvPr>
            <p:cNvSpPr/>
            <p:nvPr/>
          </p:nvSpPr>
          <p:spPr>
            <a:xfrm>
              <a:off x="863600" y="1737779"/>
              <a:ext cx="7670800" cy="86400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Light" panose="020B050204020402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87675" y="1934189"/>
              <a:ext cx="6613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2D2D2D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세션 로그인 정보 확인 후 로그인 페이지로 이동</a:t>
              </a:r>
              <a:endParaRPr lang="ko-KR" altLang="en-US" sz="2000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7"/>
          <a:stretch/>
        </p:blipFill>
        <p:spPr>
          <a:xfrm>
            <a:off x="673016" y="2882900"/>
            <a:ext cx="9766384" cy="591820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810598" y="549414"/>
            <a:ext cx="5514002" cy="707886"/>
            <a:chOff x="810598" y="419100"/>
            <a:chExt cx="5514002" cy="707886"/>
          </a:xfrm>
        </p:grpSpPr>
        <p:sp>
          <p:nvSpPr>
            <p:cNvPr id="38" name="TextBox 37"/>
            <p:cNvSpPr txBox="1"/>
            <p:nvPr/>
          </p:nvSpPr>
          <p:spPr>
            <a:xfrm>
              <a:off x="810598" y="419100"/>
              <a:ext cx="5285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06 </a:t>
              </a:r>
              <a:r>
                <a:rPr lang="ko-KR" altLang="en-US" sz="4000" b="1" dirty="0" smtClean="0">
                  <a:solidFill>
                    <a:srgbClr val="2D2D2D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세션정보확인</a:t>
              </a:r>
              <a:endPara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D1F5A6-AAEB-4DB6-9EB8-D9183968E584}"/>
                </a:ext>
              </a:extLst>
            </p:cNvPr>
            <p:cNvSpPr txBox="1"/>
            <p:nvPr/>
          </p:nvSpPr>
          <p:spPr>
            <a:xfrm>
              <a:off x="4918991" y="632471"/>
              <a:ext cx="1405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|  </a:t>
              </a:r>
              <a:r>
                <a:rPr lang="ko-KR" altLang="en-US" sz="2400" dirty="0" smtClean="0">
                  <a:solidFill>
                    <a:srgbClr val="2D2D2D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윤소정</a:t>
              </a:r>
              <a:endPara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  <p:sp>
        <p:nvSpPr>
          <p:cNvPr id="13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10224446" y="5379499"/>
            <a:ext cx="886581" cy="925001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05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에러 처리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DECCCA-7A6D-411F-81A3-D6DA8CF4F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/>
          <a:stretch/>
        </p:blipFill>
        <p:spPr>
          <a:xfrm>
            <a:off x="675643" y="1993900"/>
            <a:ext cx="11821157" cy="6731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17B430-853B-4234-AC8C-5B3BF6038D7E}"/>
              </a:ext>
            </a:extLst>
          </p:cNvPr>
          <p:cNvSpPr txBox="1"/>
          <p:nvPr/>
        </p:nvSpPr>
        <p:spPr>
          <a:xfrm>
            <a:off x="3811023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하혜빈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57177-28AB-4134-9CC5-79E7C011A2F9}"/>
              </a:ext>
            </a:extLst>
          </p:cNvPr>
          <p:cNvSpPr txBox="1"/>
          <p:nvPr/>
        </p:nvSpPr>
        <p:spPr>
          <a:xfrm>
            <a:off x="-4299882" y="198744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Calibri" panose="020F0502020204030204" pitchFamily="34" charset="0"/>
              </a:rPr>
              <a:t>@ControllerAdvice 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@Controller</a:t>
            </a:r>
            <a:r>
              <a:rPr lang="ko-KR" alt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발생한 예외를 한 곳에서 관리하고 처리할 수 있게 도와주는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어노테이션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08BD0-77EC-4DBC-BD4E-A3ECF0D6F1E8}"/>
              </a:ext>
            </a:extLst>
          </p:cNvPr>
          <p:cNvSpPr txBox="1"/>
          <p:nvPr/>
        </p:nvSpPr>
        <p:spPr>
          <a:xfrm>
            <a:off x="-11047581" y="6743700"/>
            <a:ext cx="11047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Calibri" panose="020F0502020204030204" pitchFamily="34" charset="0"/>
              </a:rPr>
              <a:t>@ExceptionHandler</a:t>
            </a:r>
            <a:r>
              <a:rPr lang="ko-KR" altLang="en-US" sz="1800" dirty="0">
                <a:effectLst/>
                <a:latin typeface="Calibri" panose="020F0502020204030204" pitchFamily="34" charset="0"/>
              </a:rPr>
              <a:t>는</a:t>
            </a:r>
            <a:r>
              <a:rPr lang="en-US" altLang="ko-KR" sz="1800" dirty="0">
                <a:effectLst/>
                <a:latin typeface="Calibri" panose="020F0502020204030204" pitchFamily="34" charset="0"/>
              </a:rPr>
              <a:t> </a:t>
            </a:r>
            <a:r>
              <a:rPr lang="ko-KR" altLang="en-US" sz="1800" dirty="0">
                <a:effectLst/>
                <a:latin typeface="Calibri" panose="020F0502020204030204" pitchFamily="34" charset="0"/>
              </a:rPr>
              <a:t> 특정 예외가 발생할 때 처리할 수 있게 만드는 </a:t>
            </a:r>
            <a:r>
              <a:rPr lang="ko-KR" altLang="en-US" sz="1800" dirty="0" err="1">
                <a:effectLst/>
                <a:latin typeface="Calibri" panose="020F0502020204030204" pitchFamily="34" charset="0"/>
              </a:rPr>
              <a:t>에너테이션</a:t>
            </a:r>
            <a:endParaRPr lang="en-US" altLang="ko-KR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Calibri" panose="020F0502020204030204" pitchFamily="34" charset="0"/>
              </a:rPr>
              <a:t>404</a:t>
            </a:r>
            <a:r>
              <a:rPr lang="ko-KR" altLang="en-US" dirty="0">
                <a:latin typeface="Calibri" panose="020F0502020204030204" pitchFamily="34" charset="0"/>
              </a:rPr>
              <a:t>일 때는 </a:t>
            </a:r>
            <a:r>
              <a:rPr lang="en-US" altLang="ko-KR" dirty="0" err="1">
                <a:latin typeface="Calibri" panose="020F0502020204030204" pitchFamily="34" charset="0"/>
              </a:rPr>
              <a:t>noHandlerFouncdException</a:t>
            </a:r>
            <a:r>
              <a:rPr lang="ko-KR" altLang="en-US" dirty="0">
                <a:latin typeface="Calibri" panose="020F0502020204030204" pitchFamily="34" charset="0"/>
              </a:rPr>
              <a:t>이 고 그중 </a:t>
            </a:r>
            <a:r>
              <a:rPr lang="en-US" altLang="ko-KR" dirty="0" err="1">
                <a:latin typeface="Calibri" panose="020F0502020204030204" pitchFamily="34" charset="0"/>
              </a:rPr>
              <a:t>HttpStatus.NOT_FOUND</a:t>
            </a:r>
            <a:r>
              <a:rPr lang="en-US" altLang="ko-KR" dirty="0">
                <a:latin typeface="Calibri" panose="020F0502020204030204" pitchFamily="34" charset="0"/>
              </a:rPr>
              <a:t> = 404 </a:t>
            </a:r>
            <a:r>
              <a:rPr lang="ko-KR" altLang="en-US" dirty="0">
                <a:latin typeface="Calibri" panose="020F0502020204030204" pitchFamily="34" charset="0"/>
              </a:rPr>
              <a:t> 일 </a:t>
            </a:r>
            <a:r>
              <a:rPr lang="ko-KR" altLang="en-US" dirty="0" err="1">
                <a:latin typeface="Calibri" panose="020F0502020204030204" pitchFamily="34" charset="0"/>
              </a:rPr>
              <a:t>떄만</a:t>
            </a:r>
            <a:r>
              <a:rPr lang="ko-KR" altLang="en-US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404</a:t>
            </a:r>
            <a:r>
              <a:rPr lang="ko-KR" altLang="en-US" dirty="0">
                <a:latin typeface="Calibri" panose="020F0502020204030204" pitchFamily="34" charset="0"/>
              </a:rPr>
              <a:t>에러 페이지로 반환하도록 만듦</a:t>
            </a:r>
            <a:endParaRPr lang="en-US" altLang="ko-KR" dirty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effectLst/>
              <a:latin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</a:rPr>
              <a:t>- </a:t>
            </a:r>
            <a:r>
              <a:rPr lang="ko-KR" altLang="en-US" dirty="0">
                <a:latin typeface="Calibri" panose="020F0502020204030204" pitchFamily="34" charset="0"/>
              </a:rPr>
              <a:t> 나머지는 예외의 최고 조상 </a:t>
            </a:r>
            <a:r>
              <a:rPr lang="en-US" altLang="ko-KR" dirty="0" err="1">
                <a:latin typeface="Calibri" panose="020F0502020204030204" pitchFamily="34" charset="0"/>
              </a:rPr>
              <a:t>exception.class</a:t>
            </a:r>
            <a:r>
              <a:rPr lang="ko-KR" altLang="en-US" dirty="0">
                <a:latin typeface="Calibri" panose="020F0502020204030204" pitchFamily="34" charset="0"/>
              </a:rPr>
              <a:t>로 지정하여 </a:t>
            </a:r>
            <a:r>
              <a:rPr lang="en-US" altLang="ko-KR" dirty="0">
                <a:latin typeface="Calibri" panose="020F0502020204030204" pitchFamily="34" charset="0"/>
              </a:rPr>
              <a:t>500</a:t>
            </a:r>
            <a:r>
              <a:rPr lang="ko-KR" altLang="en-US" dirty="0">
                <a:latin typeface="Calibri" panose="020F0502020204030204" pitchFamily="34" charset="0"/>
              </a:rPr>
              <a:t>에러 페이지로 반환하게 만들었다</a:t>
            </a:r>
            <a:r>
              <a:rPr lang="en-US" altLang="ko-KR" dirty="0">
                <a:latin typeface="Calibri" panose="020F0502020204030204" pitchFamily="34" charset="0"/>
              </a:rPr>
              <a:t>. 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F60A118-044F-490B-BC50-49FF1D07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287" y="1701164"/>
            <a:ext cx="4757715" cy="333256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6DF9CAC-114E-43B4-80F1-88EC2025A9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/>
          <a:stretch/>
        </p:blipFill>
        <p:spPr>
          <a:xfrm>
            <a:off x="12933286" y="5385554"/>
            <a:ext cx="4757716" cy="3332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705E1D-E977-4602-AF58-B7DD97737C7A}"/>
              </a:ext>
            </a:extLst>
          </p:cNvPr>
          <p:cNvSpPr txBox="1"/>
          <p:nvPr/>
        </p:nvSpPr>
        <p:spPr>
          <a:xfrm>
            <a:off x="13944418" y="1473259"/>
            <a:ext cx="252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404 </a:t>
            </a:r>
            <a:r>
              <a:rPr lang="ko-KR" altLang="en-US" sz="28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/>
              </a:rPr>
              <a:t>에러</a:t>
            </a:r>
            <a:endParaRPr lang="en-US" altLang="ko-KR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F73D3-EA81-42D2-8CE3-3872A65B83F4}"/>
              </a:ext>
            </a:extLst>
          </p:cNvPr>
          <p:cNvSpPr txBox="1"/>
          <p:nvPr/>
        </p:nvSpPr>
        <p:spPr>
          <a:xfrm>
            <a:off x="14048452" y="5232624"/>
            <a:ext cx="252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500 </a:t>
            </a:r>
            <a:r>
              <a:rPr lang="ko-KR" altLang="en-US" sz="28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에러</a:t>
            </a:r>
            <a:endParaRPr lang="en-US" altLang="ko-KR" sz="28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C90A23E-6E5D-482D-B4D8-35F6569DE597}"/>
              </a:ext>
            </a:extLst>
          </p:cNvPr>
          <p:cNvSpPr/>
          <p:nvPr/>
        </p:nvSpPr>
        <p:spPr>
          <a:xfrm rot="16200000">
            <a:off x="12095494" y="6655430"/>
            <a:ext cx="802612" cy="1140944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A235FDC-5DB9-489F-AC19-F148708E08B4}"/>
              </a:ext>
            </a:extLst>
          </p:cNvPr>
          <p:cNvSpPr/>
          <p:nvPr/>
        </p:nvSpPr>
        <p:spPr>
          <a:xfrm rot="16200000">
            <a:off x="12095494" y="3005060"/>
            <a:ext cx="802612" cy="1140944"/>
          </a:xfrm>
          <a:prstGeom prst="downArrow">
            <a:avLst/>
          </a:prstGeom>
          <a:solidFill>
            <a:srgbClr val="FF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CE82140A-3957-47FB-997F-9902A7B30C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36215" b="20832"/>
          <a:stretch/>
        </p:blipFill>
        <p:spPr>
          <a:xfrm>
            <a:off x="4572000" y="3719814"/>
            <a:ext cx="4495800" cy="636286"/>
          </a:xfrm>
          <a:prstGeom prst="rect">
            <a:avLst/>
          </a:prstGeom>
        </p:spPr>
      </p:pic>
      <p:pic>
        <p:nvPicPr>
          <p:cNvPr id="31" name="그림 30" descr="화살이(가) 표시된 사진&#10;&#10;자동 생성된 설명">
            <a:extLst>
              <a:ext uri="{FF2B5EF4-FFF2-40B4-BE49-F238E27FC236}">
                <a16:creationId xmlns:a16="http://schemas.microsoft.com/office/drawing/2014/main" id="{DA3C564A-7938-4B63-B8D4-1A79ADE1C9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6" t="55555" b="34564"/>
          <a:stretch/>
        </p:blipFill>
        <p:spPr>
          <a:xfrm>
            <a:off x="-5704854" y="5258554"/>
            <a:ext cx="5265331" cy="1016448"/>
          </a:xfrm>
          <a:prstGeom prst="rect">
            <a:avLst/>
          </a:prstGeom>
        </p:spPr>
      </p:pic>
      <p:pic>
        <p:nvPicPr>
          <p:cNvPr id="35" name="그림 34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49370" b="20832"/>
          <a:stretch/>
        </p:blipFill>
        <p:spPr>
          <a:xfrm>
            <a:off x="914400" y="2298700"/>
            <a:ext cx="3568583" cy="636286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65515830-D994-4FF8-A243-C2899E892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6" t="55555" b="34564"/>
          <a:stretch/>
        </p:blipFill>
        <p:spPr>
          <a:xfrm>
            <a:off x="-9563011" y="4635276"/>
            <a:ext cx="5265331" cy="1016448"/>
          </a:xfrm>
          <a:prstGeom prst="rect">
            <a:avLst/>
          </a:prstGeom>
        </p:spPr>
      </p:pic>
      <p:pic>
        <p:nvPicPr>
          <p:cNvPr id="37" name="그림 36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10C955F0-0F99-402A-9CF8-1E19D9FB70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74" r="52144" b="20832"/>
          <a:stretch/>
        </p:blipFill>
        <p:spPr>
          <a:xfrm>
            <a:off x="4614424" y="6790977"/>
            <a:ext cx="3373123" cy="401305"/>
          </a:xfrm>
          <a:prstGeom prst="rect">
            <a:avLst/>
          </a:prstGeom>
        </p:spPr>
      </p:pic>
      <p:pic>
        <p:nvPicPr>
          <p:cNvPr id="22" name="그림 21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CE82140A-3957-47FB-997F-9902A7B30C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0" r="36215" b="20832"/>
          <a:stretch/>
        </p:blipFill>
        <p:spPr>
          <a:xfrm>
            <a:off x="5257800" y="4223660"/>
            <a:ext cx="4495800" cy="6362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73C77-CF7D-4D29-8DE9-4368B8179284}"/>
              </a:ext>
            </a:extLst>
          </p:cNvPr>
          <p:cNvSpPr txBox="1"/>
          <p:nvPr/>
        </p:nvSpPr>
        <p:spPr>
          <a:xfrm>
            <a:off x="1082484" y="1405544"/>
            <a:ext cx="588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ErrorController.java</a:t>
            </a:r>
            <a:endParaRPr lang="en-US" altLang="ko-KR" sz="32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1" r="10902" b="15357"/>
          <a:stretch/>
        </p:blipFill>
        <p:spPr>
          <a:xfrm>
            <a:off x="557662" y="1469767"/>
            <a:ext cx="9878108" cy="13893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408" t="953" r="9711" b="4686"/>
          <a:stretch/>
        </p:blipFill>
        <p:spPr>
          <a:xfrm>
            <a:off x="557662" y="2960913"/>
            <a:ext cx="9880916" cy="720324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05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관리자</a:t>
            </a:r>
            <a:r>
              <a:rPr lang="en-US" altLang="ko-KR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데이터시각화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184990" y="1303958"/>
            <a:ext cx="586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Body : 2d</a:t>
            </a:r>
            <a:r>
              <a:rPr lang="ko-KR" altLang="en-US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사용위한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html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태그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canvas</a:t>
            </a:r>
          </a:p>
          <a:p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라이브러리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Char.js </a:t>
            </a:r>
            <a:r>
              <a:rPr lang="ko-KR" altLang="en-US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사용위한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라이브러리 추가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b="1" dirty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endParaRPr lang="en-US" altLang="ko-KR" b="1" dirty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Js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: </a:t>
            </a: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Canvas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실질적 사용 위한 </a:t>
            </a:r>
            <a:r>
              <a:rPr lang="en-US" altLang="ko-KR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getContext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(‘2d’)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명시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label  :  data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범주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Legend :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범주 요약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Tooltip : </a:t>
            </a:r>
            <a:r>
              <a:rPr lang="ko-KR" altLang="en-US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마우스호버시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 표시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New</a:t>
            </a:r>
            <a:r>
              <a:rPr lang="ko-KR" altLang="en-US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Chart(</a:t>
            </a:r>
            <a:r>
              <a:rPr lang="en-US" altLang="ko-KR" b="1" dirty="0" err="1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ctx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.~~~ ) :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차트 생성 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type :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도넛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이외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bar, line radar… )</a:t>
            </a:r>
          </a:p>
          <a:p>
            <a:r>
              <a:rPr lang="en-US" altLang="ko-KR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data :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데이터에 넣을 값 지정</a:t>
            </a:r>
            <a:endParaRPr lang="en-US" altLang="ko-KR" b="1" dirty="0" smtClean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option : </a:t>
            </a:r>
            <a:r>
              <a:rPr lang="ko-KR" altLang="en-US" b="1" dirty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b="1" dirty="0" smtClean="0">
                <a:solidFill>
                  <a:srgbClr val="2D2D2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추가적으로 줄 속성 지정 </a:t>
            </a:r>
            <a:endParaRPr lang="ko-KR" altLang="en-US" b="1" dirty="0">
              <a:solidFill>
                <a:srgbClr val="2D2D2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2175330"/>
            <a:ext cx="6477791" cy="63176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63362" y="7443180"/>
            <a:ext cx="1783857" cy="662530"/>
            <a:chOff x="15949083" y="7607300"/>
            <a:chExt cx="1219200" cy="662530"/>
          </a:xfrm>
        </p:grpSpPr>
        <p:sp>
          <p:nvSpPr>
            <p:cNvPr id="20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49083" y="76073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6025282" y="770773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Ebrima" panose="02000000000000000000" pitchFamily="2" charset="0"/>
                </a:rPr>
                <a:t>legend</a:t>
              </a:r>
              <a:endParaRPr lang="ko-KR" altLang="en-US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Ebrima" panose="02000000000000000000" pitchFamily="2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823857" y="6442530"/>
            <a:ext cx="1605249" cy="662530"/>
            <a:chOff x="15907145" y="8191500"/>
            <a:chExt cx="1219200" cy="662530"/>
          </a:xfrm>
        </p:grpSpPr>
        <p:sp>
          <p:nvSpPr>
            <p:cNvPr id="25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5983344" y="829193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Ebrima" panose="02000000000000000000" pitchFamily="2" charset="0"/>
                </a:rPr>
                <a:t>tooltip</a:t>
              </a:r>
              <a:endParaRPr lang="ko-KR" altLang="en-US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Ebrima" panose="02000000000000000000" pitchFamily="2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687945" y="2639465"/>
            <a:ext cx="1219200" cy="662530"/>
            <a:chOff x="15907145" y="8191500"/>
            <a:chExt cx="1219200" cy="662530"/>
          </a:xfrm>
        </p:grpSpPr>
        <p:sp>
          <p:nvSpPr>
            <p:cNvPr id="28" name="모서리가 둥근 직사각형 33">
              <a:extLst>
                <a:ext uri="{FF2B5EF4-FFF2-40B4-BE49-F238E27FC236}">
                  <a16:creationId xmlns:a16="http://schemas.microsoft.com/office/drawing/2014/main" id="{37677B06-6D66-46D7-A1E3-970329C574EF}"/>
                </a:ext>
              </a:extLst>
            </p:cNvPr>
            <p:cNvSpPr/>
            <p:nvPr/>
          </p:nvSpPr>
          <p:spPr>
            <a:xfrm>
              <a:off x="15907145" y="8191500"/>
              <a:ext cx="1219200" cy="662530"/>
            </a:xfrm>
            <a:prstGeom prst="roundRect">
              <a:avLst/>
            </a:prstGeom>
            <a:solidFill>
              <a:srgbClr val="FC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57BEE-057C-4F50-ABA6-AF34E4B80614}"/>
                </a:ext>
              </a:extLst>
            </p:cNvPr>
            <p:cNvSpPr txBox="1"/>
            <p:nvPr/>
          </p:nvSpPr>
          <p:spPr>
            <a:xfrm>
              <a:off x="15979529" y="829193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2D2D2D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Ebrima" panose="02000000000000000000" pitchFamily="2" charset="0"/>
                </a:rPr>
                <a:t>title</a:t>
              </a:r>
              <a:endParaRPr lang="ko-KR" altLang="en-US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Ebrima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17B430-853B-4234-AC8C-5B3BF6038D7E}"/>
              </a:ext>
            </a:extLst>
          </p:cNvPr>
          <p:cNvSpPr txBox="1"/>
          <p:nvPr/>
        </p:nvSpPr>
        <p:spPr>
          <a:xfrm>
            <a:off x="6113353" y="713601"/>
            <a:ext cx="275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하혜빈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2" name="그림 31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65902" b="21516"/>
          <a:stretch/>
        </p:blipFill>
        <p:spPr>
          <a:xfrm>
            <a:off x="2525487" y="8560172"/>
            <a:ext cx="1436913" cy="351600"/>
          </a:xfrm>
          <a:prstGeom prst="rect">
            <a:avLst/>
          </a:prstGeom>
        </p:spPr>
      </p:pic>
      <p:pic>
        <p:nvPicPr>
          <p:cNvPr id="33" name="그림 32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39" r="73950" b="23001"/>
          <a:stretch/>
        </p:blipFill>
        <p:spPr>
          <a:xfrm>
            <a:off x="687530" y="1612286"/>
            <a:ext cx="1097727" cy="289085"/>
          </a:xfrm>
          <a:prstGeom prst="rect">
            <a:avLst/>
          </a:prstGeom>
        </p:spPr>
      </p:pic>
      <p:pic>
        <p:nvPicPr>
          <p:cNvPr id="35" name="그림 34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9791" r="26614" b="20910"/>
          <a:stretch/>
        </p:blipFill>
        <p:spPr>
          <a:xfrm>
            <a:off x="5180491" y="1944916"/>
            <a:ext cx="3092652" cy="391886"/>
          </a:xfrm>
          <a:prstGeom prst="rect">
            <a:avLst/>
          </a:prstGeom>
        </p:spPr>
      </p:pic>
      <p:pic>
        <p:nvPicPr>
          <p:cNvPr id="37" name="그림 36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9791" r="1101" b="22593"/>
          <a:stretch/>
        </p:blipFill>
        <p:spPr>
          <a:xfrm>
            <a:off x="1884642" y="5368657"/>
            <a:ext cx="7868961" cy="320943"/>
          </a:xfrm>
          <a:prstGeom prst="rect">
            <a:avLst/>
          </a:prstGeom>
        </p:spPr>
      </p:pic>
      <p:pic>
        <p:nvPicPr>
          <p:cNvPr id="38" name="그림 37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65902" b="21516"/>
          <a:stretch/>
        </p:blipFill>
        <p:spPr>
          <a:xfrm>
            <a:off x="1037772" y="3707120"/>
            <a:ext cx="1436913" cy="351600"/>
          </a:xfrm>
          <a:prstGeom prst="rect">
            <a:avLst/>
          </a:prstGeom>
        </p:spPr>
      </p:pic>
      <p:pic>
        <p:nvPicPr>
          <p:cNvPr id="39" name="그림 38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65902" b="21516"/>
          <a:stretch/>
        </p:blipFill>
        <p:spPr>
          <a:xfrm>
            <a:off x="1059543" y="5964195"/>
            <a:ext cx="1663890" cy="351600"/>
          </a:xfrm>
          <a:prstGeom prst="rect">
            <a:avLst/>
          </a:prstGeom>
        </p:spPr>
      </p:pic>
      <p:pic>
        <p:nvPicPr>
          <p:cNvPr id="41" name="그림 40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65902" b="21516"/>
          <a:stretch/>
        </p:blipFill>
        <p:spPr>
          <a:xfrm>
            <a:off x="810164" y="9263825"/>
            <a:ext cx="2063665" cy="351600"/>
          </a:xfrm>
          <a:prstGeom prst="rect">
            <a:avLst/>
          </a:prstGeom>
        </p:spPr>
      </p:pic>
      <p:pic>
        <p:nvPicPr>
          <p:cNvPr id="42" name="그림 41" descr="텍스트, 다채로운이(가) 표시된 사진&#10;&#10;자동 생성된 설명">
            <a:extLst>
              <a:ext uri="{FF2B5EF4-FFF2-40B4-BE49-F238E27FC236}">
                <a16:creationId xmlns:a16="http://schemas.microsoft.com/office/drawing/2014/main" id="{0170EE4E-4EAE-46EB-8F2C-9D3C42E55EC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140" r="65902" b="21516"/>
          <a:stretch/>
        </p:blipFill>
        <p:spPr>
          <a:xfrm>
            <a:off x="817423" y="8922740"/>
            <a:ext cx="2063665" cy="351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502010"/>
            <a:ext cx="5970358" cy="7364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1" y="2324100"/>
            <a:ext cx="7097831" cy="2717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5610" y="6057900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04  </a:t>
            </a:r>
            <a:r>
              <a:rPr lang="ko-KR" altLang="en-US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12" y="3207391"/>
            <a:ext cx="1652801" cy="1652801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14176165" y="3207391"/>
            <a:ext cx="1652801" cy="1652801"/>
          </a:xfrm>
          <a:prstGeom prst="ellipse">
            <a:avLst/>
          </a:prstGeom>
          <a:solidFill>
            <a:srgbClr val="FE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291928" y="6259074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채팅 및 알림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91928" y="6950724"/>
            <a:ext cx="3750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웹 소켓을 통한 실시간 통신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유저 간 채팅 기능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74155" y="6242215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기능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74155" y="6974820"/>
            <a:ext cx="3605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유해 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게시글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유저 신고 기능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n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 이상 신고 누적 시 관리자에게 넘어감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87672" y="6183521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광고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187672" y="6933233"/>
            <a:ext cx="375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사용자 분류를 통한 맞춤 광고 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광고주 전용 페이지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 smtClean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개선 사항</a:t>
            </a:r>
            <a:endParaRPr lang="ko-KR" altLang="en-US" sz="4000" b="1" dirty="0">
              <a:solidFill>
                <a:srgbClr val="2D2D2D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82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추가할 기능 및 보완점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37772" y="6183521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무한 스크롤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90598" y="6918716"/>
            <a:ext cx="3750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전체 게시판 무한 스크롤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‘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더보기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’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통한 무한 스크롤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14" y="3351422"/>
            <a:ext cx="1819652" cy="13647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36" y="3194691"/>
            <a:ext cx="1853984" cy="1737527"/>
          </a:xfrm>
          <a:prstGeom prst="rect">
            <a:avLst/>
          </a:prstGeom>
        </p:spPr>
      </p:pic>
      <p:grpSp>
        <p:nvGrpSpPr>
          <p:cNvPr id="40" name="그룹 1002"/>
          <p:cNvGrpSpPr/>
          <p:nvPr/>
        </p:nvGrpSpPr>
        <p:grpSpPr>
          <a:xfrm rot="16200000" flipV="1">
            <a:off x="9393730" y="5192727"/>
            <a:ext cx="7069426" cy="45719"/>
            <a:chOff x="673016" y="1291258"/>
            <a:chExt cx="16939683" cy="114286"/>
          </a:xfrm>
        </p:grpSpPr>
        <p:pic>
          <p:nvPicPr>
            <p:cNvPr id="41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46" name="그룹 1002"/>
          <p:cNvGrpSpPr/>
          <p:nvPr/>
        </p:nvGrpSpPr>
        <p:grpSpPr>
          <a:xfrm rot="16200000" flipV="1">
            <a:off x="5330170" y="5192727"/>
            <a:ext cx="7069426" cy="45719"/>
            <a:chOff x="673016" y="1291258"/>
            <a:chExt cx="16939683" cy="114286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48" name="그룹 1002"/>
          <p:cNvGrpSpPr/>
          <p:nvPr/>
        </p:nvGrpSpPr>
        <p:grpSpPr>
          <a:xfrm rot="16200000" flipV="1">
            <a:off x="1443758" y="5192727"/>
            <a:ext cx="7069426" cy="45719"/>
            <a:chOff x="673016" y="1291258"/>
            <a:chExt cx="16939683" cy="114286"/>
          </a:xfrm>
        </p:grpSpPr>
        <p:pic>
          <p:nvPicPr>
            <p:cNvPr id="49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165" y="3530867"/>
            <a:ext cx="640799" cy="10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502010"/>
            <a:ext cx="5970358" cy="7364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1" y="2324100"/>
            <a:ext cx="7097831" cy="2717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5610" y="6057900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05  Q</a:t>
            </a:r>
            <a:r>
              <a:rPr lang="en-US" altLang="ko-KR" sz="54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en-US" altLang="ko-KR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ko-KR" altLang="en-US" sz="8000" b="1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7361811" y="1945637"/>
            <a:ext cx="3562091" cy="3548734"/>
            <a:chOff x="7361811" y="1945637"/>
            <a:chExt cx="3562091" cy="3548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1811" y="1945637"/>
              <a:ext cx="3562091" cy="354873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355609" y="6034464"/>
            <a:ext cx="957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감사합니다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/>
          <p:cNvSpPr/>
          <p:nvPr/>
        </p:nvSpPr>
        <p:spPr>
          <a:xfrm>
            <a:off x="9886798" y="3260674"/>
            <a:ext cx="2259097" cy="2259097"/>
          </a:xfrm>
          <a:prstGeom prst="ellipse">
            <a:avLst/>
          </a:prstGeom>
          <a:solidFill>
            <a:srgbClr val="FBE9E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073682" y="3260675"/>
            <a:ext cx="2259097" cy="2259097"/>
          </a:xfrm>
          <a:prstGeom prst="ellipse">
            <a:avLst/>
          </a:prstGeom>
          <a:solidFill>
            <a:srgbClr val="FBE9E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3831288" y="3260673"/>
            <a:ext cx="2259097" cy="2259097"/>
          </a:xfrm>
          <a:prstGeom prst="ellipse">
            <a:avLst/>
          </a:prstGeom>
          <a:solidFill>
            <a:srgbClr val="FBE9E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129192" y="3260676"/>
            <a:ext cx="2259097" cy="2259097"/>
          </a:xfrm>
          <a:prstGeom prst="ellipse">
            <a:avLst/>
          </a:prstGeom>
          <a:solidFill>
            <a:srgbClr val="FBE9E9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291928" y="6259074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보안 관리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91928" y="6950724"/>
            <a:ext cx="3750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암호화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복호화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(SHA-256)</a:t>
            </a:r>
          </a:p>
          <a:p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임시비밀번호 발급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74155" y="6242215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게시물 업로드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74155" y="6974820"/>
            <a:ext cx="3605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위치 기반 검색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네이버 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API)</a:t>
            </a:r>
          </a:p>
          <a:p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사진 및 동영상 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확장자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분리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87672" y="6183521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Ajax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87672" y="6933233"/>
            <a:ext cx="375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변경 사항 즉각 적용 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댓글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팔로우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프로필</a:t>
            </a:r>
            <a:r>
              <a:rPr lang="en-US" altLang="ko-KR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…</a:t>
            </a:r>
          </a:p>
          <a:p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서비스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482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핵심 기능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14398" y="6183521"/>
            <a:ext cx="37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관리자</a:t>
            </a:r>
            <a:endParaRPr lang="en-US" altLang="ko-KR" sz="2800" b="1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14398" y="6918716"/>
            <a:ext cx="375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회원 및 </a:t>
            </a:r>
            <a:r>
              <a:rPr lang="ko-KR" altLang="en-US" sz="2000" dirty="0" err="1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게시글</a:t>
            </a: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관리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 서비스 통계의 데이터 시각화</a:t>
            </a:r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000" dirty="0" smtClean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7" y="3900617"/>
            <a:ext cx="943996" cy="100692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29" y="3968123"/>
            <a:ext cx="844205" cy="8442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069" y="4015065"/>
            <a:ext cx="1055013" cy="84401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43" y="3906994"/>
            <a:ext cx="1028993" cy="10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팀원 소개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45525" y="2048737"/>
            <a:ext cx="2762199" cy="2789962"/>
          </a:xfrm>
          <a:prstGeom prst="rect">
            <a:avLst/>
          </a:prstGeom>
          <a:solidFill>
            <a:srgbClr val="FB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401602" y="2048737"/>
            <a:ext cx="2762199" cy="2789962"/>
          </a:xfrm>
          <a:prstGeom prst="rect">
            <a:avLst/>
          </a:prstGeom>
          <a:solidFill>
            <a:srgbClr val="F7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163102" y="5797499"/>
            <a:ext cx="2762199" cy="2789962"/>
          </a:xfrm>
          <a:prstGeom prst="rect">
            <a:avLst/>
          </a:prstGeom>
          <a:solidFill>
            <a:srgbClr val="FB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56010" y="5797499"/>
            <a:ext cx="2762199" cy="2789962"/>
          </a:xfrm>
          <a:prstGeom prst="rect">
            <a:avLst/>
          </a:prstGeom>
          <a:solidFill>
            <a:srgbClr val="FB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5055918" y="5919356"/>
            <a:ext cx="2762199" cy="2789962"/>
          </a:xfrm>
          <a:prstGeom prst="rect">
            <a:avLst/>
          </a:prstGeom>
          <a:solidFill>
            <a:srgbClr val="FB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16235" y="4986635"/>
            <a:ext cx="176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윤소정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17035" y="4986634"/>
            <a:ext cx="176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하혜빈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5051" y="8801100"/>
            <a:ext cx="176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이성훈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8535" y="8821913"/>
            <a:ext cx="176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양희민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71350" y="8801099"/>
            <a:ext cx="176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박종진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22772" y="2152884"/>
            <a:ext cx="26926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DB </a:t>
            </a: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구축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회원정보 수정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게시판 댓글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Web Deploy</a:t>
            </a: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471172" y="2149376"/>
            <a:ext cx="2692628" cy="2308324"/>
          </a:xfrm>
          <a:prstGeom prst="rect">
            <a:avLst/>
          </a:prstGeom>
          <a:solidFill>
            <a:srgbClr val="FBE9E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게시판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관리자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예외 처리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Web Deploy</a:t>
            </a: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25488" y="5823109"/>
            <a:ext cx="2692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로그인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아이디 저장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이용약관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PPT</a:t>
            </a: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20200" y="5818644"/>
            <a:ext cx="2692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회원가입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회원탈퇴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ko-KR" altLang="en-US" sz="20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마이홈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20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유저홈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PPT</a:t>
            </a: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03372" y="5883176"/>
            <a:ext cx="2692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DB </a:t>
            </a: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설계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검색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</a:t>
            </a:r>
            <a:r>
              <a:rPr lang="ko-KR" altLang="en-US" sz="20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팔로잉</a:t>
            </a:r>
            <a:r>
              <a:rPr lang="en-US" altLang="ko-KR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20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팔로우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✔ 디자인</a:t>
            </a:r>
            <a:endParaRPr lang="en-US" altLang="ko-KR" sz="20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482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업무 분담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625" y="2048699"/>
            <a:ext cx="2436890" cy="279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27" y="2048699"/>
            <a:ext cx="2051086" cy="279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272" y="5919356"/>
            <a:ext cx="2358428" cy="279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/>
          <a:stretch/>
        </p:blipFill>
        <p:spPr>
          <a:xfrm>
            <a:off x="839216" y="5839634"/>
            <a:ext cx="2353749" cy="262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/>
          <a:stretch/>
        </p:blipFill>
        <p:spPr>
          <a:xfrm>
            <a:off x="6853566" y="5789083"/>
            <a:ext cx="2206776" cy="277978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734678" y="1291559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개발 환경</a:t>
            </a:r>
          </a:p>
        </p:txBody>
      </p:sp>
      <p:grpSp>
        <p:nvGrpSpPr>
          <p:cNvPr id="66" name="그룹 1016"/>
          <p:cNvGrpSpPr/>
          <p:nvPr/>
        </p:nvGrpSpPr>
        <p:grpSpPr>
          <a:xfrm>
            <a:off x="9481903" y="3888333"/>
            <a:ext cx="1672342" cy="445285"/>
            <a:chOff x="10195489" y="2103923"/>
            <a:chExt cx="1832916" cy="471321"/>
          </a:xfrm>
        </p:grpSpPr>
        <p:pic>
          <p:nvPicPr>
            <p:cNvPr id="69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489" y="2103923"/>
              <a:ext cx="1832916" cy="471321"/>
            </a:xfrm>
            <a:prstGeom prst="rect">
              <a:avLst/>
            </a:prstGeom>
          </p:spPr>
        </p:pic>
      </p:grpSp>
      <p:grpSp>
        <p:nvGrpSpPr>
          <p:cNvPr id="90" name="그룹 1025"/>
          <p:cNvGrpSpPr/>
          <p:nvPr/>
        </p:nvGrpSpPr>
        <p:grpSpPr>
          <a:xfrm>
            <a:off x="7219990" y="5637994"/>
            <a:ext cx="1791892" cy="566134"/>
            <a:chOff x="10195489" y="8689432"/>
            <a:chExt cx="1832916" cy="460847"/>
          </a:xfrm>
        </p:grpSpPr>
        <p:pic>
          <p:nvPicPr>
            <p:cNvPr id="93" name="Object 8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489" y="8689432"/>
              <a:ext cx="1832916" cy="460847"/>
            </a:xfrm>
            <a:prstGeom prst="rect">
              <a:avLst/>
            </a:prstGeom>
          </p:spPr>
        </p:pic>
      </p:grpSp>
      <p:pic>
        <p:nvPicPr>
          <p:cNvPr id="101" name="Object 9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8534" y="5216544"/>
            <a:ext cx="1072871" cy="12325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71" y="7311809"/>
            <a:ext cx="1598413" cy="899107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19990" y="3666486"/>
            <a:ext cx="1668575" cy="92698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34" y="7374405"/>
            <a:ext cx="841965" cy="820916"/>
          </a:xfrm>
          <a:prstGeom prst="rect">
            <a:avLst/>
          </a:prstGeom>
        </p:spPr>
      </p:pic>
      <p:cxnSp>
        <p:nvCxnSpPr>
          <p:cNvPr id="138" name="직선 연결선 137"/>
          <p:cNvCxnSpPr/>
          <p:nvPr/>
        </p:nvCxnSpPr>
        <p:spPr>
          <a:xfrm>
            <a:off x="6803871" y="6814880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6803871" y="5024180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Object 6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3168" y="7320771"/>
            <a:ext cx="1301475" cy="928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730" y="5162111"/>
            <a:ext cx="1958352" cy="130556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185353" y="3559777"/>
            <a:ext cx="1791710" cy="978542"/>
          </a:xfrm>
          <a:prstGeom prst="rect">
            <a:avLst/>
          </a:prstGeom>
        </p:spPr>
      </p:pic>
      <p:cxnSp>
        <p:nvCxnSpPr>
          <p:cNvPr id="141" name="직선 연결선 140"/>
          <p:cNvCxnSpPr/>
          <p:nvPr/>
        </p:nvCxnSpPr>
        <p:spPr>
          <a:xfrm>
            <a:off x="12654544" y="6810118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12654544" y="5019418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5281" y="3559777"/>
            <a:ext cx="1437363" cy="1369429"/>
          </a:xfrm>
          <a:prstGeom prst="rect">
            <a:avLst/>
          </a:prstGeom>
        </p:spPr>
      </p:pic>
      <p:pic>
        <p:nvPicPr>
          <p:cNvPr id="50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78047" y="3616496"/>
            <a:ext cx="1461297" cy="1402922"/>
          </a:xfrm>
          <a:prstGeom prst="rect">
            <a:avLst/>
          </a:prstGeom>
        </p:spPr>
      </p:pic>
      <p:grpSp>
        <p:nvGrpSpPr>
          <p:cNvPr id="57" name="그룹 1013"/>
          <p:cNvGrpSpPr/>
          <p:nvPr/>
        </p:nvGrpSpPr>
        <p:grpSpPr>
          <a:xfrm>
            <a:off x="2736429" y="3538393"/>
            <a:ext cx="1096830" cy="1362967"/>
            <a:chOff x="5359119" y="3252881"/>
            <a:chExt cx="1556874" cy="1832916"/>
          </a:xfrm>
        </p:grpSpPr>
        <p:pic>
          <p:nvPicPr>
            <p:cNvPr id="61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9119" y="3252881"/>
              <a:ext cx="1556874" cy="1832916"/>
            </a:xfrm>
            <a:prstGeom prst="rect">
              <a:avLst/>
            </a:prstGeom>
          </p:spPr>
        </p:pic>
      </p:grpSp>
      <p:pic>
        <p:nvPicPr>
          <p:cNvPr id="92" name="그림 13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90" r="32860"/>
          <a:stretch>
            <a:fillRect/>
          </a:stretch>
        </p:blipFill>
        <p:spPr>
          <a:xfrm>
            <a:off x="1834144" y="5139277"/>
            <a:ext cx="1066800" cy="159928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758089" y="5238746"/>
            <a:ext cx="743055" cy="136077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433409" y="7349909"/>
            <a:ext cx="1296335" cy="869909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519233" y="7460575"/>
            <a:ext cx="1412469" cy="80712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938749" y="6810118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938749" y="5019418"/>
            <a:ext cx="481338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2" name="모서리가 둥근 직사각형 961"/>
          <p:cNvSpPr/>
          <p:nvPr/>
        </p:nvSpPr>
        <p:spPr>
          <a:xfrm>
            <a:off x="6688982" y="2476500"/>
            <a:ext cx="5054994" cy="894997"/>
          </a:xfrm>
          <a:prstGeom prst="roundRect">
            <a:avLst/>
          </a:prstGeom>
          <a:solidFill>
            <a:srgbClr val="FE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 도구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34678" y="2466326"/>
            <a:ext cx="5054994" cy="894997"/>
          </a:xfrm>
          <a:prstGeom prst="roundRect">
            <a:avLst/>
          </a:prstGeom>
          <a:solidFill>
            <a:srgbClr val="FE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 언어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2654544" y="2465201"/>
            <a:ext cx="5054994" cy="894997"/>
          </a:xfrm>
          <a:prstGeom prst="roundRect">
            <a:avLst/>
          </a:prstGeom>
          <a:solidFill>
            <a:srgbClr val="FE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 / WAS</a:t>
            </a:r>
            <a:endParaRPr lang="ko-KR" altLang="en-US" sz="28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482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Develop Environment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58502" y="1652715"/>
            <a:ext cx="16939683" cy="8079114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FFDF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altLang="en-US" sz="3200" dirty="0">
              <a:solidFill>
                <a:srgbClr val="FFFDF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528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04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디자인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090" y="5354572"/>
            <a:ext cx="3557452" cy="3545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6035795"/>
            <a:ext cx="4457968" cy="24605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441820"/>
            <a:ext cx="4485578" cy="25022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929710"/>
            <a:ext cx="3941571" cy="150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3800" y="713601"/>
            <a:ext cx="588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브랜드 컬러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로고 디자인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폰트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800" y="536763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로고 일반형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671582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로고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블랙형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6800" y="809278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로고 화이트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00" y="216723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브랜드 컬러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71600" y="2892183"/>
            <a:ext cx="457201" cy="457201"/>
          </a:xfrm>
          <a:prstGeom prst="ellipse">
            <a:avLst/>
          </a:prstGeom>
          <a:solidFill>
            <a:srgbClr val="FE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399" y="2929235"/>
            <a:ext cx="556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메인 </a:t>
            </a:r>
            <a:r>
              <a:rPr lang="en-US" altLang="ko-KR" sz="2400" dirty="0">
                <a:solidFill>
                  <a:srgbClr val="FE555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E585C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RGB(254, 88, 92)   #fe585c</a:t>
            </a:r>
          </a:p>
        </p:txBody>
      </p:sp>
      <p:sp>
        <p:nvSpPr>
          <p:cNvPr id="22" name="타원 21"/>
          <p:cNvSpPr/>
          <p:nvPr/>
        </p:nvSpPr>
        <p:spPr>
          <a:xfrm>
            <a:off x="1371600" y="3537909"/>
            <a:ext cx="457201" cy="457201"/>
          </a:xfrm>
          <a:prstGeom prst="ellipse">
            <a:avLst/>
          </a:prstGeom>
          <a:solidFill>
            <a:srgbClr val="FF6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7400" y="3574961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서브</a:t>
            </a:r>
            <a:r>
              <a:rPr lang="ko-KR" altLang="en-US" sz="2400" dirty="0">
                <a:solidFill>
                  <a:srgbClr val="FF6D56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6D56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RGB(255,109,86)   #ff6d56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16037" y="52959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로고 버튼형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11675" y="216723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폰트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91439" y="2781300"/>
            <a:ext cx="56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Noto Sans KR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7000" y="4042418"/>
            <a:ext cx="56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 </a:t>
            </a:r>
            <a:r>
              <a:rPr lang="ko-KR" altLang="en-US" sz="2400" dirty="0" err="1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어그로체</a:t>
            </a:r>
            <a:endParaRPr lang="en-US" altLang="ko-KR" sz="2400" dirty="0">
              <a:solidFill>
                <a:srgbClr val="2D2D2D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3D87AB-B09C-4CC2-8CF0-5D0121BEF4EF}"/>
              </a:ext>
            </a:extLst>
          </p:cNvPr>
          <p:cNvSpPr txBox="1"/>
          <p:nvPr/>
        </p:nvSpPr>
        <p:spPr>
          <a:xfrm>
            <a:off x="10287000" y="3390900"/>
            <a:ext cx="56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D2D2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에스코어</a:t>
            </a:r>
            <a:r>
              <a:rPr lang="ko-KR" altLang="en-US" sz="2400" dirty="0">
                <a:solidFill>
                  <a:srgbClr val="2D2D2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드림</a:t>
            </a:r>
            <a:endParaRPr lang="en-US" altLang="ko-KR" sz="2400" dirty="0">
              <a:solidFill>
                <a:srgbClr val="2D2D2D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10598" y="419100"/>
            <a:ext cx="406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05 </a:t>
            </a:r>
            <a:r>
              <a:rPr lang="ko-KR" altLang="en-US" sz="4000" b="1" dirty="0">
                <a:solidFill>
                  <a:srgbClr val="2D2D2D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개발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713601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|  </a:t>
            </a:r>
            <a:r>
              <a:rPr lang="ko-KR" altLang="en-US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기간</a:t>
            </a:r>
            <a:r>
              <a:rPr lang="en-US" altLang="ko-KR" sz="2400" dirty="0">
                <a:solidFill>
                  <a:srgbClr val="2D2D2D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2021.12.20 ~ 2022.01.14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93678"/>
              </p:ext>
            </p:extLst>
          </p:nvPr>
        </p:nvGraphicFramePr>
        <p:xfrm>
          <a:off x="2971800" y="1603047"/>
          <a:ext cx="12151449" cy="8036253"/>
        </p:xfrm>
        <a:graphic>
          <a:graphicData uri="http://schemas.openxmlformats.org/drawingml/2006/table">
            <a:tbl>
              <a:tblPr/>
              <a:tblGrid>
                <a:gridCol w="1656143">
                  <a:extLst>
                    <a:ext uri="{9D8B030D-6E8A-4147-A177-3AD203B41FA5}">
                      <a16:colId xmlns:a16="http://schemas.microsoft.com/office/drawing/2014/main" val="38366674"/>
                    </a:ext>
                  </a:extLst>
                </a:gridCol>
                <a:gridCol w="2696046">
                  <a:extLst>
                    <a:ext uri="{9D8B030D-6E8A-4147-A177-3AD203B41FA5}">
                      <a16:colId xmlns:a16="http://schemas.microsoft.com/office/drawing/2014/main" val="2128995293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71730125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1080149704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1136394454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4096597316"/>
                    </a:ext>
                  </a:extLst>
                </a:gridCol>
                <a:gridCol w="351599">
                  <a:extLst>
                    <a:ext uri="{9D8B030D-6E8A-4147-A177-3AD203B41FA5}">
                      <a16:colId xmlns:a16="http://schemas.microsoft.com/office/drawing/2014/main" val="3630563600"/>
                    </a:ext>
                  </a:extLst>
                </a:gridCol>
                <a:gridCol w="428327">
                  <a:extLst>
                    <a:ext uri="{9D8B030D-6E8A-4147-A177-3AD203B41FA5}">
                      <a16:colId xmlns:a16="http://schemas.microsoft.com/office/drawing/2014/main" val="3187957745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452680387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637525280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729315437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3774816349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3628987178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1025614570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746009640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763281316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3355071676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3532210203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471577623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824548513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884182914"/>
                    </a:ext>
                  </a:extLst>
                </a:gridCol>
                <a:gridCol w="389963">
                  <a:extLst>
                    <a:ext uri="{9D8B030D-6E8A-4147-A177-3AD203B41FA5}">
                      <a16:colId xmlns:a16="http://schemas.microsoft.com/office/drawing/2014/main" val="2293406519"/>
                    </a:ext>
                  </a:extLst>
                </a:gridCol>
              </a:tblGrid>
              <a:tr h="3930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세부작업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46722"/>
                  </a:ext>
                </a:extLst>
              </a:tr>
              <a:tr h="393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68077"/>
                  </a:ext>
                </a:extLst>
              </a:tr>
              <a:tr h="37851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서비스 구상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FF7F9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FE5ED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E2EFDA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468836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역할분담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065130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디자인 컨셉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369879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와이어프레임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002466"/>
                  </a:ext>
                </a:extLst>
              </a:tr>
              <a:tr h="393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기능명세서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658000"/>
                  </a:ext>
                </a:extLst>
              </a:tr>
              <a:tr h="3785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데이터베이스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DB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5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5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4249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DB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5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996802"/>
                  </a:ext>
                </a:extLst>
              </a:tr>
              <a:tr h="393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DB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67679"/>
                  </a:ext>
                </a:extLst>
              </a:tr>
              <a:tr h="37851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기능구현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39847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486509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361947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마이홈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D9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A8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483946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C6E0B4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13704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488448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팔로우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10911"/>
                  </a:ext>
                </a:extLst>
              </a:tr>
              <a:tr h="378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FCE4D6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969407"/>
                  </a:ext>
                </a:extLst>
              </a:tr>
              <a:tr h="393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관리자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7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599818"/>
                  </a:ext>
                </a:extLst>
              </a:tr>
              <a:tr h="3785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183921"/>
                  </a:ext>
                </a:extLst>
              </a:tr>
              <a:tr h="393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서버 배포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8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71715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02" y="662030"/>
            <a:ext cx="1219200" cy="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1872</Words>
  <Application>Microsoft Office PowerPoint</Application>
  <PresentationFormat>사용자 지정</PresentationFormat>
  <Paragraphs>1170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?? ??</vt:lpstr>
      <vt:lpstr>Noto Sans KR</vt:lpstr>
      <vt:lpstr>Noto Sans KR Light</vt:lpstr>
      <vt:lpstr>SB 어그로 Light</vt:lpstr>
      <vt:lpstr>맑은 고딕</vt:lpstr>
      <vt:lpstr>맑은 고딕</vt:lpstr>
      <vt:lpstr>에스코어 드림 3 Light</vt:lpstr>
      <vt:lpstr>카카오 Bold</vt:lpstr>
      <vt:lpstr>카카오 Regular</vt:lpstr>
      <vt:lpstr>Arial</vt:lpstr>
      <vt:lpstr>Bahnschrift Light</vt:lpstr>
      <vt:lpstr>Calibri</vt:lpstr>
      <vt:lpstr>Ebrima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 로그인(제어쿼리)</vt:lpstr>
      <vt:lpstr>PowerPoint 프레젠테이션</vt:lpstr>
      <vt:lpstr>PowerPoint 프레젠테이션</vt:lpstr>
      <vt:lpstr>PowerPoint 프레젠테이션</vt:lpstr>
      <vt:lpstr>PowerPoint 프레젠테이션</vt:lpstr>
      <vt:lpstr>2. 이용약관 동의</vt:lpstr>
      <vt:lpstr>PowerPoint 프레젠테이션</vt:lpstr>
      <vt:lpstr>2. 이용약관 동의</vt:lpstr>
      <vt:lpstr>2. 이용약관 동의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ITSC</cp:lastModifiedBy>
  <cp:revision>325</cp:revision>
  <dcterms:created xsi:type="dcterms:W3CDTF">2022-01-10T11:35:01Z</dcterms:created>
  <dcterms:modified xsi:type="dcterms:W3CDTF">2022-01-16T05:32:14Z</dcterms:modified>
</cp:coreProperties>
</file>